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Bold" charset="1" panose="02000000000000000000"/>
      <p:regular r:id="rId12"/>
    </p:embeddedFont>
    <p:embeddedFont>
      <p:font typeface="TT Fors" charset="1" panose="020B0003030001020000"/>
      <p:regular r:id="rId13"/>
    </p:embeddedFont>
    <p:embeddedFont>
      <p:font typeface="TT Fors Bold" charset="1" panose="020B0003030001020000"/>
      <p:regular r:id="rId14"/>
    </p:embeddedFont>
    <p:embeddedFont>
      <p:font typeface="TT Fors Italics" charset="1" panose="020B0003030001020000"/>
      <p:regular r:id="rId15"/>
    </p:embeddedFont>
    <p:embeddedFont>
      <p:font typeface="TT Fors Bold Italics" charset="1" panose="020B000303000102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Italics" charset="1" panose="00000500000000000000"/>
      <p:regular r:id="rId25"/>
    </p:embeddedFont>
    <p:embeddedFont>
      <p:font typeface="Poppins Bold Italics" charset="1" panose="00000800000000000000"/>
      <p:regular r:id="rId26"/>
    </p:embeddedFont>
    <p:embeddedFont>
      <p:font typeface="Poppins Thin" charset="1" panose="00000300000000000000"/>
      <p:regular r:id="rId27"/>
    </p:embeddedFont>
    <p:embeddedFont>
      <p:font typeface="Poppins Thin Italics" charset="1" panose="00000300000000000000"/>
      <p:regular r:id="rId28"/>
    </p:embeddedFont>
    <p:embeddedFont>
      <p:font typeface="Poppins Extra-Light" charset="1" panose="00000300000000000000"/>
      <p:regular r:id="rId29"/>
    </p:embeddedFont>
    <p:embeddedFont>
      <p:font typeface="Poppins Extra-Light Italics" charset="1" panose="00000300000000000000"/>
      <p:regular r:id="rId30"/>
    </p:embeddedFont>
    <p:embeddedFont>
      <p:font typeface="Poppins Light" charset="1" panose="00000400000000000000"/>
      <p:regular r:id="rId31"/>
    </p:embeddedFont>
    <p:embeddedFont>
      <p:font typeface="Poppins Light Italics" charset="1" panose="00000400000000000000"/>
      <p:regular r:id="rId32"/>
    </p:embeddedFont>
    <p:embeddedFont>
      <p:font typeface="Poppins Medium" charset="1" panose="00000600000000000000"/>
      <p:regular r:id="rId33"/>
    </p:embeddedFont>
    <p:embeddedFont>
      <p:font typeface="Poppins Medium Italics" charset="1" panose="00000600000000000000"/>
      <p:regular r:id="rId34"/>
    </p:embeddedFont>
    <p:embeddedFont>
      <p:font typeface="Poppins Semi-Bold" charset="1" panose="00000700000000000000"/>
      <p:regular r:id="rId35"/>
    </p:embeddedFont>
    <p:embeddedFont>
      <p:font typeface="Poppins Semi-Bold Italics" charset="1" panose="00000700000000000000"/>
      <p:regular r:id="rId36"/>
    </p:embeddedFont>
    <p:embeddedFont>
      <p:font typeface="Poppins Ultra-Bold" charset="1" panose="00000900000000000000"/>
      <p:regular r:id="rId37"/>
    </p:embeddedFont>
    <p:embeddedFont>
      <p:font typeface="Poppins Ultra-Bold Italics" charset="1" panose="00000900000000000000"/>
      <p:regular r:id="rId38"/>
    </p:embeddedFont>
    <p:embeddedFont>
      <p:font typeface="Poppins Heavy" charset="1" panose="00000A00000000000000"/>
      <p:regular r:id="rId39"/>
    </p:embeddedFont>
    <p:embeddedFont>
      <p:font typeface="Poppins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61" Target="slides/slide21.xml" Type="http://schemas.openxmlformats.org/officeDocument/2006/relationships/slide"/><Relationship Id="rId62" Target="slides/slide22.xml" Type="http://schemas.openxmlformats.org/officeDocument/2006/relationships/slide"/><Relationship Id="rId63" Target="slides/slide23.xml" Type="http://schemas.openxmlformats.org/officeDocument/2006/relationships/slide"/><Relationship Id="rId64" Target="slides/slide24.xml" Type="http://schemas.openxmlformats.org/officeDocument/2006/relationships/slide"/><Relationship Id="rId65" Target="slides/slide25.xml" Type="http://schemas.openxmlformats.org/officeDocument/2006/relationships/slide"/><Relationship Id="rId66" Target="slides/slide26.xml" Type="http://schemas.openxmlformats.org/officeDocument/2006/relationships/slide"/><Relationship Id="rId67" Target="slides/slide27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15.png" Type="http://schemas.openxmlformats.org/officeDocument/2006/relationships/image"/><Relationship Id="rId6" Target="../media/image16.sv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svg" Type="http://schemas.openxmlformats.org/officeDocument/2006/relationships/image"/><Relationship Id="rId4" Target="../media/image3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Relationship Id="rId8" Target="../media/image43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Relationship Id="rId3" Target="../media/image45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Relationship Id="rId3" Target="../media/image47.sv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2.png" Type="http://schemas.openxmlformats.org/officeDocument/2006/relationships/image"/><Relationship Id="rId3" Target="../media/image53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4.png" Type="http://schemas.openxmlformats.org/officeDocument/2006/relationships/image"/><Relationship Id="rId4" Target="../media/image55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3.png" Type="http://schemas.openxmlformats.org/officeDocument/2006/relationships/image"/><Relationship Id="rId11" Target="../media/image24.svg" Type="http://schemas.openxmlformats.org/officeDocument/2006/relationships/image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690568" y="6081551"/>
            <a:ext cx="1018680" cy="269253"/>
            <a:chOff x="0" y="0"/>
            <a:chExt cx="1018680" cy="269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8667" cy="269240"/>
            </a:xfrm>
            <a:custGeom>
              <a:avLst/>
              <a:gdLst/>
              <a:ahLst/>
              <a:cxnLst/>
              <a:rect r="r" b="b" t="t" l="l"/>
              <a:pathLst>
                <a:path h="269240" w="1018667">
                  <a:moveTo>
                    <a:pt x="127889" y="0"/>
                  </a:moveTo>
                  <a:lnTo>
                    <a:pt x="890778" y="0"/>
                  </a:lnTo>
                  <a:cubicBezTo>
                    <a:pt x="899160" y="0"/>
                    <a:pt x="907542" y="762"/>
                    <a:pt x="915670" y="2413"/>
                  </a:cubicBezTo>
                  <a:lnTo>
                    <a:pt x="931926" y="6477"/>
                  </a:lnTo>
                  <a:cubicBezTo>
                    <a:pt x="947420" y="12954"/>
                    <a:pt x="954786" y="16891"/>
                    <a:pt x="961771" y="21463"/>
                  </a:cubicBezTo>
                  <a:lnTo>
                    <a:pt x="975233" y="31369"/>
                  </a:lnTo>
                  <a:cubicBezTo>
                    <a:pt x="987171" y="43180"/>
                    <a:pt x="992378" y="49657"/>
                    <a:pt x="997077" y="56642"/>
                  </a:cubicBezTo>
                  <a:lnTo>
                    <a:pt x="1005713" y="70993"/>
                  </a:lnTo>
                  <a:cubicBezTo>
                    <a:pt x="1012190" y="86487"/>
                    <a:pt x="1014603" y="94488"/>
                    <a:pt x="1016254" y="102743"/>
                  </a:cubicBezTo>
                  <a:lnTo>
                    <a:pt x="1018667" y="119253"/>
                  </a:lnTo>
                  <a:lnTo>
                    <a:pt x="1018667" y="141351"/>
                  </a:lnTo>
                  <a:cubicBezTo>
                    <a:pt x="1018667" y="149733"/>
                    <a:pt x="1017905" y="158115"/>
                    <a:pt x="1016254" y="166243"/>
                  </a:cubicBezTo>
                  <a:lnTo>
                    <a:pt x="1012190" y="182499"/>
                  </a:lnTo>
                  <a:cubicBezTo>
                    <a:pt x="1005713" y="197993"/>
                    <a:pt x="1001776" y="205359"/>
                    <a:pt x="997204" y="212344"/>
                  </a:cubicBezTo>
                  <a:lnTo>
                    <a:pt x="987298" y="225806"/>
                  </a:lnTo>
                  <a:cubicBezTo>
                    <a:pt x="975360" y="237617"/>
                    <a:pt x="969010" y="242951"/>
                    <a:pt x="962025" y="247650"/>
                  </a:cubicBezTo>
                  <a:lnTo>
                    <a:pt x="947674" y="256286"/>
                  </a:lnTo>
                  <a:cubicBezTo>
                    <a:pt x="932180" y="262763"/>
                    <a:pt x="924179" y="265176"/>
                    <a:pt x="915924" y="266827"/>
                  </a:cubicBezTo>
                  <a:lnTo>
                    <a:pt x="899414" y="269240"/>
                  </a:lnTo>
                  <a:lnTo>
                    <a:pt x="127889" y="269240"/>
                  </a:lnTo>
                  <a:cubicBezTo>
                    <a:pt x="119507" y="269240"/>
                    <a:pt x="111125" y="268478"/>
                    <a:pt x="102997" y="266827"/>
                  </a:cubicBezTo>
                  <a:lnTo>
                    <a:pt x="86741" y="262763"/>
                  </a:lnTo>
                  <a:cubicBezTo>
                    <a:pt x="71247" y="256286"/>
                    <a:pt x="63881" y="252349"/>
                    <a:pt x="56896" y="247777"/>
                  </a:cubicBezTo>
                  <a:lnTo>
                    <a:pt x="43434" y="237871"/>
                  </a:lnTo>
                  <a:cubicBezTo>
                    <a:pt x="31496" y="226060"/>
                    <a:pt x="26289" y="219583"/>
                    <a:pt x="21590" y="212598"/>
                  </a:cubicBezTo>
                  <a:lnTo>
                    <a:pt x="12954" y="198120"/>
                  </a:lnTo>
                  <a:cubicBezTo>
                    <a:pt x="6477" y="182626"/>
                    <a:pt x="4064" y="174625"/>
                    <a:pt x="2413" y="166370"/>
                  </a:cubicBezTo>
                  <a:lnTo>
                    <a:pt x="0" y="149860"/>
                  </a:lnTo>
                  <a:lnTo>
                    <a:pt x="0" y="127762"/>
                  </a:lnTo>
                  <a:cubicBezTo>
                    <a:pt x="0" y="119380"/>
                    <a:pt x="762" y="111125"/>
                    <a:pt x="2413" y="102870"/>
                  </a:cubicBezTo>
                  <a:lnTo>
                    <a:pt x="6477" y="86614"/>
                  </a:lnTo>
                  <a:cubicBezTo>
                    <a:pt x="12954" y="71120"/>
                    <a:pt x="16891" y="63754"/>
                    <a:pt x="21463" y="56769"/>
                  </a:cubicBezTo>
                  <a:lnTo>
                    <a:pt x="31369" y="43307"/>
                  </a:lnTo>
                  <a:cubicBezTo>
                    <a:pt x="43307" y="31496"/>
                    <a:pt x="49657" y="26162"/>
                    <a:pt x="56642" y="21463"/>
                  </a:cubicBezTo>
                  <a:lnTo>
                    <a:pt x="70993" y="12827"/>
                  </a:lnTo>
                  <a:cubicBezTo>
                    <a:pt x="86741" y="6477"/>
                    <a:pt x="94742" y="4064"/>
                    <a:pt x="102997" y="2413"/>
                  </a:cubicBezTo>
                  <a:lnTo>
                    <a:pt x="119507" y="0"/>
                  </a:lnTo>
                  <a:close/>
                </a:path>
              </a:pathLst>
            </a:custGeom>
            <a:solidFill>
              <a:srgbClr val="2C2C2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25329" y="5813498"/>
            <a:ext cx="3549158" cy="4473502"/>
            <a:chOff x="0" y="0"/>
            <a:chExt cx="4732211" cy="59646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32249" cy="5964682"/>
            </a:xfrm>
            <a:custGeom>
              <a:avLst/>
              <a:gdLst/>
              <a:ahLst/>
              <a:cxnLst/>
              <a:rect r="r" b="b" t="t" l="l"/>
              <a:pathLst>
                <a:path h="5964682" w="4732249">
                  <a:moveTo>
                    <a:pt x="757106" y="0"/>
                  </a:moveTo>
                  <a:cubicBezTo>
                    <a:pt x="338773" y="0"/>
                    <a:pt x="0" y="349885"/>
                    <a:pt x="0" y="781939"/>
                  </a:cubicBezTo>
                  <a:lnTo>
                    <a:pt x="0" y="5964682"/>
                  </a:lnTo>
                  <a:lnTo>
                    <a:pt x="4732249" y="5964682"/>
                  </a:lnTo>
                  <a:lnTo>
                    <a:pt x="4732249" y="781939"/>
                  </a:lnTo>
                  <a:cubicBezTo>
                    <a:pt x="4732249" y="349885"/>
                    <a:pt x="4393352" y="0"/>
                    <a:pt x="3975019" y="0"/>
                  </a:cubicBezTo>
                  <a:close/>
                </a:path>
              </a:pathLst>
            </a:custGeom>
            <a:blipFill>
              <a:blip r:embed="rId2"/>
              <a:stretch>
                <a:fillRect l="-1408" t="0" r="-1408" b="-7253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232234" y="5695874"/>
            <a:ext cx="4010025" cy="4591126"/>
          </a:xfrm>
          <a:custGeom>
            <a:avLst/>
            <a:gdLst/>
            <a:ahLst/>
            <a:cxnLst/>
            <a:rect r="r" b="b" t="t" l="l"/>
            <a:pathLst>
              <a:path h="4591126" w="4010025">
                <a:moveTo>
                  <a:pt x="0" y="0"/>
                </a:moveTo>
                <a:lnTo>
                  <a:pt x="4010025" y="0"/>
                </a:lnTo>
                <a:lnTo>
                  <a:pt x="4010025" y="4591126"/>
                </a:lnTo>
                <a:lnTo>
                  <a:pt x="0" y="459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493294" y="6081551"/>
            <a:ext cx="1018680" cy="269253"/>
            <a:chOff x="0" y="0"/>
            <a:chExt cx="1018680" cy="2692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8667" cy="269240"/>
            </a:xfrm>
            <a:custGeom>
              <a:avLst/>
              <a:gdLst/>
              <a:ahLst/>
              <a:cxnLst/>
              <a:rect r="r" b="b" t="t" l="l"/>
              <a:pathLst>
                <a:path h="269240" w="1018667">
                  <a:moveTo>
                    <a:pt x="127889" y="0"/>
                  </a:moveTo>
                  <a:lnTo>
                    <a:pt x="890778" y="0"/>
                  </a:lnTo>
                  <a:cubicBezTo>
                    <a:pt x="899160" y="0"/>
                    <a:pt x="907542" y="762"/>
                    <a:pt x="915670" y="2413"/>
                  </a:cubicBezTo>
                  <a:lnTo>
                    <a:pt x="931926" y="6477"/>
                  </a:lnTo>
                  <a:cubicBezTo>
                    <a:pt x="947420" y="12954"/>
                    <a:pt x="954786" y="16891"/>
                    <a:pt x="961771" y="21463"/>
                  </a:cubicBezTo>
                  <a:lnTo>
                    <a:pt x="975233" y="31369"/>
                  </a:lnTo>
                  <a:cubicBezTo>
                    <a:pt x="987171" y="43180"/>
                    <a:pt x="992378" y="49657"/>
                    <a:pt x="997077" y="56642"/>
                  </a:cubicBezTo>
                  <a:lnTo>
                    <a:pt x="1005713" y="70993"/>
                  </a:lnTo>
                  <a:cubicBezTo>
                    <a:pt x="1012190" y="86487"/>
                    <a:pt x="1014603" y="94488"/>
                    <a:pt x="1016254" y="102743"/>
                  </a:cubicBezTo>
                  <a:lnTo>
                    <a:pt x="1018667" y="119253"/>
                  </a:lnTo>
                  <a:lnTo>
                    <a:pt x="1018667" y="141351"/>
                  </a:lnTo>
                  <a:cubicBezTo>
                    <a:pt x="1018667" y="149733"/>
                    <a:pt x="1017905" y="158115"/>
                    <a:pt x="1016254" y="166243"/>
                  </a:cubicBezTo>
                  <a:lnTo>
                    <a:pt x="1012190" y="182499"/>
                  </a:lnTo>
                  <a:cubicBezTo>
                    <a:pt x="1005713" y="197993"/>
                    <a:pt x="1001776" y="205359"/>
                    <a:pt x="997204" y="212344"/>
                  </a:cubicBezTo>
                  <a:lnTo>
                    <a:pt x="987298" y="225806"/>
                  </a:lnTo>
                  <a:cubicBezTo>
                    <a:pt x="975360" y="237617"/>
                    <a:pt x="969010" y="242951"/>
                    <a:pt x="962025" y="247650"/>
                  </a:cubicBezTo>
                  <a:lnTo>
                    <a:pt x="947674" y="256286"/>
                  </a:lnTo>
                  <a:cubicBezTo>
                    <a:pt x="932180" y="262763"/>
                    <a:pt x="924179" y="265176"/>
                    <a:pt x="915924" y="266827"/>
                  </a:cubicBezTo>
                  <a:lnTo>
                    <a:pt x="899414" y="269240"/>
                  </a:lnTo>
                  <a:lnTo>
                    <a:pt x="127889" y="269240"/>
                  </a:lnTo>
                  <a:cubicBezTo>
                    <a:pt x="119507" y="269240"/>
                    <a:pt x="111125" y="268478"/>
                    <a:pt x="102997" y="266827"/>
                  </a:cubicBezTo>
                  <a:lnTo>
                    <a:pt x="86741" y="262763"/>
                  </a:lnTo>
                  <a:cubicBezTo>
                    <a:pt x="71247" y="256286"/>
                    <a:pt x="63881" y="252349"/>
                    <a:pt x="56896" y="247777"/>
                  </a:cubicBezTo>
                  <a:lnTo>
                    <a:pt x="43434" y="237871"/>
                  </a:lnTo>
                  <a:cubicBezTo>
                    <a:pt x="31496" y="226060"/>
                    <a:pt x="26289" y="219583"/>
                    <a:pt x="21590" y="212598"/>
                  </a:cubicBezTo>
                  <a:lnTo>
                    <a:pt x="12954" y="198120"/>
                  </a:lnTo>
                  <a:cubicBezTo>
                    <a:pt x="6477" y="182626"/>
                    <a:pt x="4064" y="174625"/>
                    <a:pt x="2413" y="166370"/>
                  </a:cubicBezTo>
                  <a:lnTo>
                    <a:pt x="0" y="149860"/>
                  </a:lnTo>
                  <a:lnTo>
                    <a:pt x="0" y="127762"/>
                  </a:lnTo>
                  <a:cubicBezTo>
                    <a:pt x="0" y="119380"/>
                    <a:pt x="762" y="111125"/>
                    <a:pt x="2413" y="102870"/>
                  </a:cubicBezTo>
                  <a:lnTo>
                    <a:pt x="6477" y="86614"/>
                  </a:lnTo>
                  <a:cubicBezTo>
                    <a:pt x="12954" y="71120"/>
                    <a:pt x="16891" y="63754"/>
                    <a:pt x="21463" y="56769"/>
                  </a:cubicBezTo>
                  <a:lnTo>
                    <a:pt x="31369" y="43307"/>
                  </a:lnTo>
                  <a:cubicBezTo>
                    <a:pt x="43307" y="31496"/>
                    <a:pt x="49657" y="26162"/>
                    <a:pt x="56642" y="21463"/>
                  </a:cubicBezTo>
                  <a:lnTo>
                    <a:pt x="70993" y="12827"/>
                  </a:lnTo>
                  <a:cubicBezTo>
                    <a:pt x="86741" y="6477"/>
                    <a:pt x="94742" y="4064"/>
                    <a:pt x="102997" y="2413"/>
                  </a:cubicBezTo>
                  <a:lnTo>
                    <a:pt x="119507" y="0"/>
                  </a:lnTo>
                  <a:close/>
                </a:path>
              </a:pathLst>
            </a:custGeom>
            <a:solidFill>
              <a:srgbClr val="2C2C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07195" y="5813498"/>
            <a:ext cx="3665572" cy="4473502"/>
            <a:chOff x="0" y="0"/>
            <a:chExt cx="4887430" cy="59646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87468" cy="5964682"/>
            </a:xfrm>
            <a:custGeom>
              <a:avLst/>
              <a:gdLst/>
              <a:ahLst/>
              <a:cxnLst/>
              <a:rect r="r" b="b" t="t" l="l"/>
              <a:pathLst>
                <a:path h="5964682" w="4887468">
                  <a:moveTo>
                    <a:pt x="781939" y="0"/>
                  </a:moveTo>
                  <a:cubicBezTo>
                    <a:pt x="349885" y="0"/>
                    <a:pt x="0" y="349885"/>
                    <a:pt x="0" y="781939"/>
                  </a:cubicBezTo>
                  <a:lnTo>
                    <a:pt x="0" y="5964682"/>
                  </a:lnTo>
                  <a:lnTo>
                    <a:pt x="4887468" y="5964682"/>
                  </a:lnTo>
                  <a:lnTo>
                    <a:pt x="4887468" y="781939"/>
                  </a:lnTo>
                  <a:cubicBezTo>
                    <a:pt x="4887468" y="349885"/>
                    <a:pt x="4537456" y="0"/>
                    <a:pt x="410540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7164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034968" y="5695874"/>
            <a:ext cx="4010025" cy="4591126"/>
          </a:xfrm>
          <a:custGeom>
            <a:avLst/>
            <a:gdLst/>
            <a:ahLst/>
            <a:cxnLst/>
            <a:rect r="r" b="b" t="t" l="l"/>
            <a:pathLst>
              <a:path h="4591126" w="4010025">
                <a:moveTo>
                  <a:pt x="0" y="0"/>
                </a:moveTo>
                <a:lnTo>
                  <a:pt x="4010026" y="0"/>
                </a:lnTo>
                <a:lnTo>
                  <a:pt x="4010026" y="4591126"/>
                </a:lnTo>
                <a:lnTo>
                  <a:pt x="0" y="4591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67935" y="4326446"/>
            <a:ext cx="4543425" cy="5960554"/>
          </a:xfrm>
          <a:custGeom>
            <a:avLst/>
            <a:gdLst/>
            <a:ahLst/>
            <a:cxnLst/>
            <a:rect r="r" b="b" t="t" l="l"/>
            <a:pathLst>
              <a:path h="5960554" w="4543425">
                <a:moveTo>
                  <a:pt x="0" y="0"/>
                </a:moveTo>
                <a:lnTo>
                  <a:pt x="4543425" y="0"/>
                </a:lnTo>
                <a:lnTo>
                  <a:pt x="4543425" y="5960554"/>
                </a:lnTo>
                <a:lnTo>
                  <a:pt x="0" y="5960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520246" y="4763576"/>
            <a:ext cx="1154173" cy="305200"/>
            <a:chOff x="0" y="0"/>
            <a:chExt cx="1154176" cy="3051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4176" cy="305181"/>
            </a:xfrm>
            <a:custGeom>
              <a:avLst/>
              <a:gdLst/>
              <a:ahLst/>
              <a:cxnLst/>
              <a:rect r="r" b="b" t="t" l="l"/>
              <a:pathLst>
                <a:path h="305181" w="1154176">
                  <a:moveTo>
                    <a:pt x="144907" y="0"/>
                  </a:moveTo>
                  <a:lnTo>
                    <a:pt x="1009269" y="0"/>
                  </a:lnTo>
                  <a:cubicBezTo>
                    <a:pt x="1018794" y="0"/>
                    <a:pt x="1028192" y="889"/>
                    <a:pt x="1037590" y="2794"/>
                  </a:cubicBezTo>
                  <a:lnTo>
                    <a:pt x="1064768" y="11049"/>
                  </a:lnTo>
                  <a:cubicBezTo>
                    <a:pt x="1073531" y="14732"/>
                    <a:pt x="1081913" y="19177"/>
                    <a:pt x="1089787" y="24384"/>
                  </a:cubicBezTo>
                  <a:lnTo>
                    <a:pt x="1111758" y="42418"/>
                  </a:lnTo>
                  <a:cubicBezTo>
                    <a:pt x="1118489" y="49149"/>
                    <a:pt x="1124458" y="56515"/>
                    <a:pt x="1129792" y="64389"/>
                  </a:cubicBezTo>
                  <a:lnTo>
                    <a:pt x="1143127" y="89408"/>
                  </a:lnTo>
                  <a:cubicBezTo>
                    <a:pt x="1146810" y="98171"/>
                    <a:pt x="1149477" y="107188"/>
                    <a:pt x="1151382" y="116586"/>
                  </a:cubicBezTo>
                  <a:lnTo>
                    <a:pt x="1154176" y="144780"/>
                  </a:lnTo>
                  <a:lnTo>
                    <a:pt x="1154176" y="160274"/>
                  </a:lnTo>
                  <a:cubicBezTo>
                    <a:pt x="1154176" y="169799"/>
                    <a:pt x="1153287" y="179197"/>
                    <a:pt x="1151382" y="188595"/>
                  </a:cubicBezTo>
                  <a:lnTo>
                    <a:pt x="1143127" y="215773"/>
                  </a:lnTo>
                  <a:cubicBezTo>
                    <a:pt x="1139444" y="224536"/>
                    <a:pt x="1134999" y="232918"/>
                    <a:pt x="1129792" y="240792"/>
                  </a:cubicBezTo>
                  <a:lnTo>
                    <a:pt x="1111758" y="262763"/>
                  </a:lnTo>
                  <a:cubicBezTo>
                    <a:pt x="1105027" y="269494"/>
                    <a:pt x="1097661" y="275463"/>
                    <a:pt x="1089787" y="280797"/>
                  </a:cubicBezTo>
                  <a:lnTo>
                    <a:pt x="1064768" y="294132"/>
                  </a:lnTo>
                  <a:cubicBezTo>
                    <a:pt x="1056005" y="297815"/>
                    <a:pt x="1046861" y="300482"/>
                    <a:pt x="1037590" y="302387"/>
                  </a:cubicBezTo>
                  <a:lnTo>
                    <a:pt x="1009269" y="305181"/>
                  </a:lnTo>
                  <a:lnTo>
                    <a:pt x="144907" y="305181"/>
                  </a:lnTo>
                  <a:cubicBezTo>
                    <a:pt x="135382" y="305181"/>
                    <a:pt x="125984" y="304292"/>
                    <a:pt x="116586" y="302387"/>
                  </a:cubicBezTo>
                  <a:lnTo>
                    <a:pt x="89408" y="294132"/>
                  </a:lnTo>
                  <a:cubicBezTo>
                    <a:pt x="80645" y="290449"/>
                    <a:pt x="72263" y="286004"/>
                    <a:pt x="64389" y="280797"/>
                  </a:cubicBezTo>
                  <a:lnTo>
                    <a:pt x="42418" y="262763"/>
                  </a:lnTo>
                  <a:cubicBezTo>
                    <a:pt x="35687" y="256032"/>
                    <a:pt x="29718" y="248666"/>
                    <a:pt x="24384" y="240792"/>
                  </a:cubicBezTo>
                  <a:lnTo>
                    <a:pt x="11049" y="215773"/>
                  </a:lnTo>
                  <a:cubicBezTo>
                    <a:pt x="7366" y="207010"/>
                    <a:pt x="4699" y="197993"/>
                    <a:pt x="2794" y="188595"/>
                  </a:cubicBezTo>
                  <a:lnTo>
                    <a:pt x="0" y="160401"/>
                  </a:lnTo>
                  <a:lnTo>
                    <a:pt x="0" y="144780"/>
                  </a:lnTo>
                  <a:cubicBezTo>
                    <a:pt x="0" y="135255"/>
                    <a:pt x="889" y="125857"/>
                    <a:pt x="2794" y="116586"/>
                  </a:cubicBezTo>
                  <a:lnTo>
                    <a:pt x="11049" y="89408"/>
                  </a:lnTo>
                  <a:cubicBezTo>
                    <a:pt x="14732" y="80645"/>
                    <a:pt x="19177" y="72263"/>
                    <a:pt x="24384" y="64389"/>
                  </a:cubicBezTo>
                  <a:lnTo>
                    <a:pt x="42418" y="42418"/>
                  </a:lnTo>
                  <a:cubicBezTo>
                    <a:pt x="49149" y="35687"/>
                    <a:pt x="56515" y="29718"/>
                    <a:pt x="64389" y="24384"/>
                  </a:cubicBezTo>
                  <a:lnTo>
                    <a:pt x="89408" y="11049"/>
                  </a:lnTo>
                  <a:cubicBezTo>
                    <a:pt x="98298" y="7366"/>
                    <a:pt x="107315" y="4699"/>
                    <a:pt x="116586" y="2794"/>
                  </a:cubicBezTo>
                  <a:lnTo>
                    <a:pt x="144907" y="0"/>
                  </a:lnTo>
                  <a:close/>
                </a:path>
              </a:pathLst>
            </a:custGeom>
            <a:solidFill>
              <a:srgbClr val="2C2C2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048347" y="4435627"/>
            <a:ext cx="4191306" cy="5851373"/>
            <a:chOff x="0" y="0"/>
            <a:chExt cx="5540883" cy="77354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40883" cy="7735443"/>
            </a:xfrm>
            <a:custGeom>
              <a:avLst/>
              <a:gdLst/>
              <a:ahLst/>
              <a:cxnLst/>
              <a:rect r="r" b="b" t="t" l="l"/>
              <a:pathLst>
                <a:path h="7735443" w="5540883">
                  <a:moveTo>
                    <a:pt x="886587" y="0"/>
                  </a:moveTo>
                  <a:cubicBezTo>
                    <a:pt x="396748" y="0"/>
                    <a:pt x="0" y="396748"/>
                    <a:pt x="0" y="886587"/>
                  </a:cubicBezTo>
                  <a:lnTo>
                    <a:pt x="0" y="7735443"/>
                  </a:lnTo>
                  <a:lnTo>
                    <a:pt x="5540883" y="7735443"/>
                  </a:lnTo>
                  <a:lnTo>
                    <a:pt x="5540883" y="884936"/>
                  </a:lnTo>
                  <a:cubicBezTo>
                    <a:pt x="5539994" y="395859"/>
                    <a:pt x="5143627" y="0"/>
                    <a:pt x="4654296" y="0"/>
                  </a:cubicBezTo>
                  <a:close/>
                </a:path>
              </a:pathLst>
            </a:custGeom>
            <a:blipFill>
              <a:blip r:embed="rId7"/>
              <a:stretch>
                <a:fillRect l="-1326" t="-98" r="-370" b="-5373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62000" y="479450"/>
            <a:ext cx="4033295" cy="34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">
                <a:solidFill>
                  <a:srgbClr val="000000"/>
                </a:solidFill>
                <a:latin typeface="Poppins Bold"/>
              </a:rPr>
              <a:t>Malina, Karina, Caleb, Abbie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2000" y="799690"/>
            <a:ext cx="2846994" cy="28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30">
                <a:solidFill>
                  <a:srgbClr val="545454"/>
                </a:solidFill>
                <a:latin typeface="Poppins"/>
              </a:rPr>
              <a:t>CS 194H Presentation 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71145" y="1827733"/>
            <a:ext cx="3545710" cy="180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59">
                <a:solidFill>
                  <a:srgbClr val="000000"/>
                </a:solidFill>
                <a:latin typeface="Poppins Bold"/>
              </a:rPr>
              <a:t>turno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7708" y="3564465"/>
            <a:ext cx="9232583" cy="43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425" spc="46">
                <a:solidFill>
                  <a:srgbClr val="000000"/>
                </a:solidFill>
                <a:latin typeface="Poppins"/>
              </a:rPr>
              <a:t>Roll your way through the day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872287" y="4326446"/>
            <a:ext cx="4543425" cy="5960554"/>
          </a:xfrm>
          <a:custGeom>
            <a:avLst/>
            <a:gdLst/>
            <a:ahLst/>
            <a:cxnLst/>
            <a:rect r="r" b="b" t="t" l="l"/>
            <a:pathLst>
              <a:path h="5960554" w="4543425">
                <a:moveTo>
                  <a:pt x="0" y="0"/>
                </a:moveTo>
                <a:lnTo>
                  <a:pt x="4543425" y="0"/>
                </a:lnTo>
                <a:lnTo>
                  <a:pt x="4543425" y="5960554"/>
                </a:lnTo>
                <a:lnTo>
                  <a:pt x="0" y="5960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4980030" y="2990737"/>
            <a:ext cx="3326393" cy="6746341"/>
          </a:xfrm>
          <a:custGeom>
            <a:avLst/>
            <a:gdLst/>
            <a:ahLst/>
            <a:cxnLst/>
            <a:rect r="r" b="b" t="t" l="l"/>
            <a:pathLst>
              <a:path h="6746341" w="3326393">
                <a:moveTo>
                  <a:pt x="0" y="0"/>
                </a:moveTo>
                <a:lnTo>
                  <a:pt x="3326393" y="0"/>
                </a:lnTo>
                <a:lnTo>
                  <a:pt x="3326393" y="6746341"/>
                </a:lnTo>
                <a:lnTo>
                  <a:pt x="0" y="6746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306423" y="2992886"/>
            <a:ext cx="3340873" cy="6744193"/>
          </a:xfrm>
          <a:custGeom>
            <a:avLst/>
            <a:gdLst/>
            <a:ahLst/>
            <a:cxnLst/>
            <a:rect r="r" b="b" t="t" l="l"/>
            <a:pathLst>
              <a:path h="6744193" w="3340873">
                <a:moveTo>
                  <a:pt x="0" y="0"/>
                </a:moveTo>
                <a:lnTo>
                  <a:pt x="3340873" y="0"/>
                </a:lnTo>
                <a:lnTo>
                  <a:pt x="3340873" y="6744192"/>
                </a:lnTo>
                <a:lnTo>
                  <a:pt x="0" y="67441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4632" y="2990737"/>
            <a:ext cx="3310606" cy="6744193"/>
          </a:xfrm>
          <a:custGeom>
            <a:avLst/>
            <a:gdLst/>
            <a:ahLst/>
            <a:cxnLst/>
            <a:rect r="r" b="b" t="t" l="l"/>
            <a:pathLst>
              <a:path h="6744193" w="3310606">
                <a:moveTo>
                  <a:pt x="0" y="0"/>
                </a:moveTo>
                <a:lnTo>
                  <a:pt x="3310606" y="0"/>
                </a:lnTo>
                <a:lnTo>
                  <a:pt x="3310606" y="6744193"/>
                </a:lnTo>
                <a:lnTo>
                  <a:pt x="0" y="67441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4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4632" y="1523119"/>
            <a:ext cx="15789448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Design Changes: Profile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Initial Prototype Changes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980030" y="2470672"/>
            <a:ext cx="1590358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After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632" y="2470672"/>
            <a:ext cx="1590358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Before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165960" y="3782859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98774" y="2857387"/>
            <a:ext cx="4522548" cy="27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Consolidated the “progress” and “me” page into a single profile screen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2165960" y="7071324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3198774" y="6474227"/>
            <a:ext cx="4228596" cy="203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Updated the types of Stats that are available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Code Changes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Initial Prototype Changes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7903567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9"/>
                </a:lnTo>
                <a:lnTo>
                  <a:pt x="0" y="674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095918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9"/>
                </a:lnTo>
                <a:lnTo>
                  <a:pt x="0" y="674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969653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76238" y="5899663"/>
            <a:ext cx="13329342" cy="68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Moved database calls from Supabase to Firebase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910696" y="2552081"/>
            <a:ext cx="2462825" cy="640410"/>
            <a:chOff x="0" y="0"/>
            <a:chExt cx="1842102" cy="4790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42102" cy="479003"/>
            </a:xfrm>
            <a:custGeom>
              <a:avLst/>
              <a:gdLst/>
              <a:ahLst/>
              <a:cxnLst/>
              <a:rect r="r" b="b" t="t" l="l"/>
              <a:pathLst>
                <a:path h="479003" w="1842102">
                  <a:moveTo>
                    <a:pt x="1638902" y="0"/>
                  </a:moveTo>
                  <a:cubicBezTo>
                    <a:pt x="1751126" y="0"/>
                    <a:pt x="1842102" y="107228"/>
                    <a:pt x="1842102" y="239501"/>
                  </a:cubicBezTo>
                  <a:cubicBezTo>
                    <a:pt x="1842102" y="371774"/>
                    <a:pt x="1751126" y="479003"/>
                    <a:pt x="1638902" y="479003"/>
                  </a:cubicBezTo>
                  <a:lnTo>
                    <a:pt x="203200" y="479003"/>
                  </a:lnTo>
                  <a:cubicBezTo>
                    <a:pt x="90976" y="479003"/>
                    <a:pt x="0" y="371774"/>
                    <a:pt x="0" y="239501"/>
                  </a:cubicBezTo>
                  <a:cubicBezTo>
                    <a:pt x="0" y="1072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842102" cy="53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Poppins Semi-Bold"/>
                </a:rPr>
                <a:t>Major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2176238" y="3687791"/>
            <a:ext cx="15382469" cy="135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Restructured roll process to incorporate selection or creation of a dice, followed by rolling action (instead of the previous direct roll prompt)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76238" y="7833577"/>
            <a:ext cx="14206202" cy="68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Created Browse page for users to explore Community Dice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Code Changes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Initial Prototype Changes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28700" y="7903567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9"/>
                </a:lnTo>
                <a:lnTo>
                  <a:pt x="0" y="6749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095918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9"/>
                </a:lnTo>
                <a:lnTo>
                  <a:pt x="0" y="6749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5969653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76238" y="3687791"/>
            <a:ext cx="14206202" cy="1357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Removed Journey component to focus more on engaging with a variety of activities rather than following singular dice and path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76238" y="5899663"/>
            <a:ext cx="14206202" cy="68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Moved Stats component to be featured on Profile page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10696" y="2552081"/>
            <a:ext cx="2462825" cy="640410"/>
            <a:chOff x="0" y="0"/>
            <a:chExt cx="1842102" cy="47900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842102" cy="479003"/>
            </a:xfrm>
            <a:custGeom>
              <a:avLst/>
              <a:gdLst/>
              <a:ahLst/>
              <a:cxnLst/>
              <a:rect r="r" b="b" t="t" l="l"/>
              <a:pathLst>
                <a:path h="479003" w="1842102">
                  <a:moveTo>
                    <a:pt x="1638902" y="0"/>
                  </a:moveTo>
                  <a:cubicBezTo>
                    <a:pt x="1751126" y="0"/>
                    <a:pt x="1842102" y="107228"/>
                    <a:pt x="1842102" y="239501"/>
                  </a:cubicBezTo>
                  <a:cubicBezTo>
                    <a:pt x="1842102" y="371774"/>
                    <a:pt x="1751126" y="479003"/>
                    <a:pt x="1638902" y="479003"/>
                  </a:cubicBezTo>
                  <a:lnTo>
                    <a:pt x="203200" y="479003"/>
                  </a:lnTo>
                  <a:cubicBezTo>
                    <a:pt x="90976" y="479003"/>
                    <a:pt x="0" y="371774"/>
                    <a:pt x="0" y="239501"/>
                  </a:cubicBezTo>
                  <a:cubicBezTo>
                    <a:pt x="0" y="1072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57150"/>
              <a:ext cx="1842102" cy="53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Poppins Semi-Bold"/>
                </a:rPr>
                <a:t>Minor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2176238" y="7833577"/>
            <a:ext cx="14206202" cy="681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Added additional animation &amp; shadow to dice when rolling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7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49" y="0"/>
                </a:lnTo>
                <a:lnTo>
                  <a:pt x="371464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42936"/>
            <a:ext cx="5227460" cy="110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Poppi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657925"/>
            <a:ext cx="1086685" cy="563918"/>
            <a:chOff x="0" y="0"/>
            <a:chExt cx="812800" cy="421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21790"/>
            </a:xfrm>
            <a:custGeom>
              <a:avLst/>
              <a:gdLst/>
              <a:ahLst/>
              <a:cxnLst/>
              <a:rect r="r" b="b" t="t" l="l"/>
              <a:pathLst>
                <a:path h="421790" w="812800">
                  <a:moveTo>
                    <a:pt x="609600" y="0"/>
                  </a:moveTo>
                  <a:cubicBezTo>
                    <a:pt x="721824" y="0"/>
                    <a:pt x="812800" y="94421"/>
                    <a:pt x="812800" y="210895"/>
                  </a:cubicBezTo>
                  <a:cubicBezTo>
                    <a:pt x="812800" y="327369"/>
                    <a:pt x="721824" y="421790"/>
                    <a:pt x="609600" y="421790"/>
                  </a:cubicBezTo>
                  <a:lnTo>
                    <a:pt x="203200" y="421790"/>
                  </a:lnTo>
                  <a:cubicBezTo>
                    <a:pt x="90976" y="421790"/>
                    <a:pt x="0" y="327369"/>
                    <a:pt x="0" y="210895"/>
                  </a:cubicBezTo>
                  <a:cubicBezTo>
                    <a:pt x="0" y="94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47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 Semi-Bold"/>
                </a:rPr>
                <a:t>Turno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9630352" y="5087747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2058761" y="4465765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Usability Test Method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583550" y="4605772"/>
            <a:ext cx="276245" cy="27624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8575006" y="4693027"/>
            <a:ext cx="809271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7474"/>
                </a:solidFill>
                <a:latin typeface="Poppins Medium"/>
              </a:rPr>
              <a:t>2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678484" y="6434967"/>
            <a:ext cx="8493439" cy="765242"/>
            <a:chOff x="0" y="0"/>
            <a:chExt cx="11324585" cy="1020322"/>
          </a:xfrm>
        </p:grpSpPr>
        <p:sp>
          <p:nvSpPr>
            <p:cNvPr name="AutoShape 14" id="14"/>
            <p:cNvSpPr/>
            <p:nvPr/>
          </p:nvSpPr>
          <p:spPr>
            <a:xfrm>
              <a:off x="1341039" y="63372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4578917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Results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4192317" y="119352"/>
              <a:ext cx="248976" cy="24897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474"/>
              </a:solidFill>
              <a:ln w="28575" cap="sq">
                <a:solidFill>
                  <a:srgbClr val="FF1616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145536"/>
              <a:ext cx="946850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3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78484" y="2690824"/>
            <a:ext cx="8439527" cy="816643"/>
            <a:chOff x="0" y="0"/>
            <a:chExt cx="11252703" cy="1088857"/>
          </a:xfrm>
        </p:grpSpPr>
        <p:sp>
          <p:nvSpPr>
            <p:cNvPr name="AutoShape 21" id="21"/>
            <p:cNvSpPr/>
            <p:nvPr/>
          </p:nvSpPr>
          <p:spPr>
            <a:xfrm>
              <a:off x="126915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22" id="22"/>
            <p:cNvGrpSpPr/>
            <p:nvPr/>
          </p:nvGrpSpPr>
          <p:grpSpPr>
            <a:xfrm rot="0">
              <a:off x="4067560" y="119352"/>
              <a:ext cx="248976" cy="248976"/>
              <a:chOff x="0" y="0"/>
              <a:chExt cx="812800" cy="812800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50703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Initial Prototype Changes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0" y="214161"/>
              <a:ext cx="746810" cy="87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6"/>
                </a:lnSpc>
                <a:spcBef>
                  <a:spcPct val="0"/>
                </a:spcBef>
              </a:pPr>
              <a:r>
                <a:rPr lang="en-US" sz="3797">
                  <a:solidFill>
                    <a:srgbClr val="FF7474"/>
                  </a:solidFill>
                  <a:latin typeface="Poppins Medium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862663"/>
            <a:ext cx="3569249" cy="814195"/>
            <a:chOff x="0" y="0"/>
            <a:chExt cx="2669666" cy="6089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9667" cy="608988"/>
            </a:xfrm>
            <a:custGeom>
              <a:avLst/>
              <a:gdLst/>
              <a:ahLst/>
              <a:cxnLst/>
              <a:rect r="r" b="b" t="t" l="l"/>
              <a:pathLst>
                <a:path h="608988" w="2669667">
                  <a:moveTo>
                    <a:pt x="2466467" y="0"/>
                  </a:moveTo>
                  <a:cubicBezTo>
                    <a:pt x="2578691" y="0"/>
                    <a:pt x="2669667" y="136327"/>
                    <a:pt x="2669667" y="304494"/>
                  </a:cubicBezTo>
                  <a:cubicBezTo>
                    <a:pt x="2669667" y="472662"/>
                    <a:pt x="2578691" y="608988"/>
                    <a:pt x="2466467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669666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Participants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769213" y="667229"/>
            <a:ext cx="3490087" cy="2957056"/>
          </a:xfrm>
          <a:custGeom>
            <a:avLst/>
            <a:gdLst/>
            <a:ahLst/>
            <a:cxnLst/>
            <a:rect r="r" b="b" t="t" l="l"/>
            <a:pathLst>
              <a:path h="2957056" w="3490087">
                <a:moveTo>
                  <a:pt x="0" y="0"/>
                </a:moveTo>
                <a:lnTo>
                  <a:pt x="3490087" y="0"/>
                </a:lnTo>
                <a:lnTo>
                  <a:pt x="3490087" y="2957055"/>
                </a:lnTo>
                <a:lnTo>
                  <a:pt x="0" y="2957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33103"/>
            <a:ext cx="10323251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Usability Test Method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Method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82131" y="4092044"/>
            <a:ext cx="14935235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Target audience: 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Young people who would find our approach to the gamification of solving decision paralysis useful and entertaining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2131" y="5492219"/>
            <a:ext cx="14935235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How: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 scheduled &amp; randomized interviews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Pre-scheduled interviews with potential users from our personal networks</a:t>
            </a:r>
          </a:p>
          <a:p>
            <a:pPr marL="777240" indent="-388620" lvl="1">
              <a:lnSpc>
                <a:spcPts val="4320"/>
              </a:lnSpc>
              <a:buFont typeface="Arial"/>
              <a:buChar char="•"/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Randomized interviews with people sitting at dining halls/Tressider for greater variety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2131" y="8454390"/>
            <a:ext cx="14935235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2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Compensation: 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promise that they could be our first set of users in our final usability test of the quarter :)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862663"/>
            <a:ext cx="3569249" cy="814195"/>
            <a:chOff x="0" y="0"/>
            <a:chExt cx="2669666" cy="6089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9667" cy="608988"/>
            </a:xfrm>
            <a:custGeom>
              <a:avLst/>
              <a:gdLst/>
              <a:ahLst/>
              <a:cxnLst/>
              <a:rect r="r" b="b" t="t" l="l"/>
              <a:pathLst>
                <a:path h="608988" w="2669667">
                  <a:moveTo>
                    <a:pt x="2466467" y="0"/>
                  </a:moveTo>
                  <a:cubicBezTo>
                    <a:pt x="2578691" y="0"/>
                    <a:pt x="2669667" y="136327"/>
                    <a:pt x="2669667" y="304494"/>
                  </a:cubicBezTo>
                  <a:cubicBezTo>
                    <a:pt x="2669667" y="472662"/>
                    <a:pt x="2578691" y="608988"/>
                    <a:pt x="2466467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669666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Participants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769213" y="667229"/>
            <a:ext cx="3490087" cy="2957056"/>
          </a:xfrm>
          <a:custGeom>
            <a:avLst/>
            <a:gdLst/>
            <a:ahLst/>
            <a:cxnLst/>
            <a:rect r="r" b="b" t="t" l="l"/>
            <a:pathLst>
              <a:path h="2957056" w="3490087">
                <a:moveTo>
                  <a:pt x="0" y="0"/>
                </a:moveTo>
                <a:lnTo>
                  <a:pt x="3490087" y="0"/>
                </a:lnTo>
                <a:lnTo>
                  <a:pt x="3490087" y="2957055"/>
                </a:lnTo>
                <a:lnTo>
                  <a:pt x="0" y="29570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11671" y="4305509"/>
            <a:ext cx="2870573" cy="28705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-30000">
              <a:off x="-1943" y="-1943"/>
              <a:ext cx="816686" cy="816686"/>
            </a:xfrm>
            <a:custGeom>
              <a:avLst/>
              <a:gdLst/>
              <a:ahLst/>
              <a:cxnLst/>
              <a:rect r="r" b="b" t="t" l="l"/>
              <a:pathLst>
                <a:path h="816686" w="816686">
                  <a:moveTo>
                    <a:pt x="411889" y="1958"/>
                  </a:moveTo>
                  <a:cubicBezTo>
                    <a:pt x="187449" y="0"/>
                    <a:pt x="3917" y="180357"/>
                    <a:pt x="1958" y="404797"/>
                  </a:cubicBezTo>
                  <a:cubicBezTo>
                    <a:pt x="0" y="629236"/>
                    <a:pt x="180357" y="812769"/>
                    <a:pt x="404797" y="814728"/>
                  </a:cubicBezTo>
                  <a:cubicBezTo>
                    <a:pt x="629236" y="816686"/>
                    <a:pt x="812769" y="636329"/>
                    <a:pt x="814728" y="411889"/>
                  </a:cubicBezTo>
                  <a:cubicBezTo>
                    <a:pt x="816686" y="187449"/>
                    <a:pt x="636329" y="3917"/>
                    <a:pt x="411889" y="1958"/>
                  </a:cubicBezTo>
                  <a:close/>
                </a:path>
              </a:pathLst>
            </a:custGeom>
            <a:blipFill>
              <a:blip r:embed="rId4"/>
              <a:stretch>
                <a:fillRect l="-15475" t="-2787" r="-434" b="-13122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05677" y="6857565"/>
            <a:ext cx="1682559" cy="637033"/>
            <a:chOff x="0" y="0"/>
            <a:chExt cx="443143" cy="16777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43143" cy="167778"/>
            </a:xfrm>
            <a:custGeom>
              <a:avLst/>
              <a:gdLst/>
              <a:ahLst/>
              <a:cxnLst/>
              <a:rect r="r" b="b" t="t" l="l"/>
              <a:pathLst>
                <a:path h="167778" w="443143">
                  <a:moveTo>
                    <a:pt x="83889" y="0"/>
                  </a:moveTo>
                  <a:lnTo>
                    <a:pt x="359254" y="0"/>
                  </a:lnTo>
                  <a:cubicBezTo>
                    <a:pt x="405585" y="0"/>
                    <a:pt x="443143" y="37558"/>
                    <a:pt x="443143" y="83889"/>
                  </a:cubicBezTo>
                  <a:lnTo>
                    <a:pt x="443143" y="83889"/>
                  </a:lnTo>
                  <a:cubicBezTo>
                    <a:pt x="443143" y="130220"/>
                    <a:pt x="405585" y="167778"/>
                    <a:pt x="359254" y="167778"/>
                  </a:cubicBezTo>
                  <a:lnTo>
                    <a:pt x="83889" y="167778"/>
                  </a:lnTo>
                  <a:cubicBezTo>
                    <a:pt x="37558" y="167778"/>
                    <a:pt x="0" y="130220"/>
                    <a:pt x="0" y="83889"/>
                  </a:cubicBezTo>
                  <a:lnTo>
                    <a:pt x="0" y="83889"/>
                  </a:lnTo>
                  <a:cubicBezTo>
                    <a:pt x="0" y="37558"/>
                    <a:pt x="37558" y="0"/>
                    <a:pt x="83889" y="0"/>
                  </a:cubicBezTo>
                  <a:close/>
                </a:path>
              </a:pathLst>
            </a:custGeom>
            <a:solidFill>
              <a:srgbClr val="4C599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443143" cy="24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 spc="60">
                  <a:solidFill>
                    <a:srgbClr val="FFFFFE"/>
                  </a:solidFill>
                  <a:latin typeface="Poppins Bold"/>
                </a:rPr>
                <a:t>DALL-E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4165157" y="4305509"/>
            <a:ext cx="2870573" cy="287057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4759164" y="6857565"/>
            <a:ext cx="1682559" cy="637033"/>
            <a:chOff x="0" y="0"/>
            <a:chExt cx="443143" cy="16777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43143" cy="167778"/>
            </a:xfrm>
            <a:custGeom>
              <a:avLst/>
              <a:gdLst/>
              <a:ahLst/>
              <a:cxnLst/>
              <a:rect r="r" b="b" t="t" l="l"/>
              <a:pathLst>
                <a:path h="167778" w="443143">
                  <a:moveTo>
                    <a:pt x="83889" y="0"/>
                  </a:moveTo>
                  <a:lnTo>
                    <a:pt x="359254" y="0"/>
                  </a:lnTo>
                  <a:cubicBezTo>
                    <a:pt x="405585" y="0"/>
                    <a:pt x="443143" y="37558"/>
                    <a:pt x="443143" y="83889"/>
                  </a:cubicBezTo>
                  <a:lnTo>
                    <a:pt x="443143" y="83889"/>
                  </a:lnTo>
                  <a:cubicBezTo>
                    <a:pt x="443143" y="130220"/>
                    <a:pt x="405585" y="167778"/>
                    <a:pt x="359254" y="167778"/>
                  </a:cubicBezTo>
                  <a:lnTo>
                    <a:pt x="83889" y="167778"/>
                  </a:lnTo>
                  <a:cubicBezTo>
                    <a:pt x="37558" y="167778"/>
                    <a:pt x="0" y="130220"/>
                    <a:pt x="0" y="83889"/>
                  </a:cubicBezTo>
                  <a:lnTo>
                    <a:pt x="0" y="83889"/>
                  </a:lnTo>
                  <a:cubicBezTo>
                    <a:pt x="0" y="37558"/>
                    <a:pt x="37558" y="0"/>
                    <a:pt x="83889" y="0"/>
                  </a:cubicBezTo>
                  <a:close/>
                </a:path>
              </a:pathLst>
            </a:custGeom>
            <a:solidFill>
              <a:srgbClr val="4C599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443143" cy="24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 spc="60">
                  <a:solidFill>
                    <a:srgbClr val="FFFFFE"/>
                  </a:solidFill>
                  <a:latin typeface="Poppins Bold"/>
                </a:rPr>
                <a:t>DALL-E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713673" y="4305509"/>
            <a:ext cx="2870573" cy="287057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307680" y="6857565"/>
            <a:ext cx="1682559" cy="637033"/>
            <a:chOff x="0" y="0"/>
            <a:chExt cx="443143" cy="16777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43143" cy="167778"/>
            </a:xfrm>
            <a:custGeom>
              <a:avLst/>
              <a:gdLst/>
              <a:ahLst/>
              <a:cxnLst/>
              <a:rect r="r" b="b" t="t" l="l"/>
              <a:pathLst>
                <a:path h="167778" w="443143">
                  <a:moveTo>
                    <a:pt x="83889" y="0"/>
                  </a:moveTo>
                  <a:lnTo>
                    <a:pt x="359254" y="0"/>
                  </a:lnTo>
                  <a:cubicBezTo>
                    <a:pt x="405585" y="0"/>
                    <a:pt x="443143" y="37558"/>
                    <a:pt x="443143" y="83889"/>
                  </a:cubicBezTo>
                  <a:lnTo>
                    <a:pt x="443143" y="83889"/>
                  </a:lnTo>
                  <a:cubicBezTo>
                    <a:pt x="443143" y="130220"/>
                    <a:pt x="405585" y="167778"/>
                    <a:pt x="359254" y="167778"/>
                  </a:cubicBezTo>
                  <a:lnTo>
                    <a:pt x="83889" y="167778"/>
                  </a:lnTo>
                  <a:cubicBezTo>
                    <a:pt x="37558" y="167778"/>
                    <a:pt x="0" y="130220"/>
                    <a:pt x="0" y="83889"/>
                  </a:cubicBezTo>
                  <a:lnTo>
                    <a:pt x="0" y="83889"/>
                  </a:lnTo>
                  <a:cubicBezTo>
                    <a:pt x="0" y="37558"/>
                    <a:pt x="37558" y="0"/>
                    <a:pt x="83889" y="0"/>
                  </a:cubicBezTo>
                  <a:close/>
                </a:path>
              </a:pathLst>
            </a:custGeom>
            <a:solidFill>
              <a:srgbClr val="4C5994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76200"/>
              <a:ext cx="443143" cy="24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 spc="60">
                  <a:solidFill>
                    <a:srgbClr val="FFFFFE"/>
                  </a:solidFill>
                  <a:latin typeface="Poppins Bold"/>
                </a:rPr>
                <a:t>DALL-E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1195593" y="4305509"/>
            <a:ext cx="2870573" cy="2870573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11789600" y="6857565"/>
            <a:ext cx="1682559" cy="637033"/>
            <a:chOff x="0" y="0"/>
            <a:chExt cx="443143" cy="1677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443143" cy="167778"/>
            </a:xfrm>
            <a:custGeom>
              <a:avLst/>
              <a:gdLst/>
              <a:ahLst/>
              <a:cxnLst/>
              <a:rect r="r" b="b" t="t" l="l"/>
              <a:pathLst>
                <a:path h="167778" w="443143">
                  <a:moveTo>
                    <a:pt x="83889" y="0"/>
                  </a:moveTo>
                  <a:lnTo>
                    <a:pt x="359254" y="0"/>
                  </a:lnTo>
                  <a:cubicBezTo>
                    <a:pt x="405585" y="0"/>
                    <a:pt x="443143" y="37558"/>
                    <a:pt x="443143" y="83889"/>
                  </a:cubicBezTo>
                  <a:lnTo>
                    <a:pt x="443143" y="83889"/>
                  </a:lnTo>
                  <a:cubicBezTo>
                    <a:pt x="443143" y="130220"/>
                    <a:pt x="405585" y="167778"/>
                    <a:pt x="359254" y="167778"/>
                  </a:cubicBezTo>
                  <a:lnTo>
                    <a:pt x="83889" y="167778"/>
                  </a:lnTo>
                  <a:cubicBezTo>
                    <a:pt x="37558" y="167778"/>
                    <a:pt x="0" y="130220"/>
                    <a:pt x="0" y="83889"/>
                  </a:cubicBezTo>
                  <a:lnTo>
                    <a:pt x="0" y="83889"/>
                  </a:lnTo>
                  <a:cubicBezTo>
                    <a:pt x="0" y="37558"/>
                    <a:pt x="37558" y="0"/>
                    <a:pt x="83889" y="0"/>
                  </a:cubicBezTo>
                  <a:close/>
                </a:path>
              </a:pathLst>
            </a:custGeom>
            <a:solidFill>
              <a:srgbClr val="4C5994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443143" cy="24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 spc="60">
                  <a:solidFill>
                    <a:srgbClr val="FFFFFE"/>
                  </a:solidFill>
                  <a:latin typeface="Poppins Bold"/>
                </a:rPr>
                <a:t>DALL-E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4830484" y="4305509"/>
            <a:ext cx="2870573" cy="2870573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31" id="31"/>
          <p:cNvGrpSpPr/>
          <p:nvPr/>
        </p:nvGrpSpPr>
        <p:grpSpPr>
          <a:xfrm rot="0">
            <a:off x="15424491" y="6857565"/>
            <a:ext cx="1682559" cy="637033"/>
            <a:chOff x="0" y="0"/>
            <a:chExt cx="443143" cy="16777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43143" cy="167778"/>
            </a:xfrm>
            <a:custGeom>
              <a:avLst/>
              <a:gdLst/>
              <a:ahLst/>
              <a:cxnLst/>
              <a:rect r="r" b="b" t="t" l="l"/>
              <a:pathLst>
                <a:path h="167778" w="443143">
                  <a:moveTo>
                    <a:pt x="83889" y="0"/>
                  </a:moveTo>
                  <a:lnTo>
                    <a:pt x="359254" y="0"/>
                  </a:lnTo>
                  <a:cubicBezTo>
                    <a:pt x="405585" y="0"/>
                    <a:pt x="443143" y="37558"/>
                    <a:pt x="443143" y="83889"/>
                  </a:cubicBezTo>
                  <a:lnTo>
                    <a:pt x="443143" y="83889"/>
                  </a:lnTo>
                  <a:cubicBezTo>
                    <a:pt x="443143" y="130220"/>
                    <a:pt x="405585" y="167778"/>
                    <a:pt x="359254" y="167778"/>
                  </a:cubicBezTo>
                  <a:lnTo>
                    <a:pt x="83889" y="167778"/>
                  </a:lnTo>
                  <a:cubicBezTo>
                    <a:pt x="37558" y="167778"/>
                    <a:pt x="0" y="130220"/>
                    <a:pt x="0" y="83889"/>
                  </a:cubicBezTo>
                  <a:lnTo>
                    <a:pt x="0" y="83889"/>
                  </a:lnTo>
                  <a:cubicBezTo>
                    <a:pt x="0" y="37558"/>
                    <a:pt x="37558" y="0"/>
                    <a:pt x="83889" y="0"/>
                  </a:cubicBezTo>
                  <a:close/>
                </a:path>
              </a:pathLst>
            </a:custGeom>
            <a:solidFill>
              <a:srgbClr val="4C5994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76200"/>
              <a:ext cx="443143" cy="243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  <a:r>
                <a:rPr lang="en-US" sz="2400" spc="60">
                  <a:solidFill>
                    <a:srgbClr val="FFFFFE"/>
                  </a:solidFill>
                  <a:latin typeface="Poppins Bold"/>
                </a:rPr>
                <a:t>DALL-E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Method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Method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21935" y="7751773"/>
            <a:ext cx="3225316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 Bold"/>
              </a:rPr>
              <a:t>Kabir J.</a:t>
            </a:r>
          </a:p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"/>
              </a:rPr>
              <a:t>Stanford Student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4075422" y="7751773"/>
            <a:ext cx="3225316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 Bold"/>
              </a:rPr>
              <a:t>Alex P.</a:t>
            </a:r>
          </a:p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"/>
              </a:rPr>
              <a:t>Stanford Student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38" id="38"/>
          <p:cNvSpPr txBox="true"/>
          <p:nvPr/>
        </p:nvSpPr>
        <p:spPr>
          <a:xfrm rot="0">
            <a:off x="7623938" y="7751773"/>
            <a:ext cx="3225316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 Bold"/>
              </a:rPr>
              <a:t>Emily L.</a:t>
            </a:r>
          </a:p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"/>
              </a:rPr>
              <a:t>Stanford Student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39" id="39"/>
          <p:cNvSpPr txBox="true"/>
          <p:nvPr/>
        </p:nvSpPr>
        <p:spPr>
          <a:xfrm rot="0">
            <a:off x="11105858" y="7751773"/>
            <a:ext cx="3225316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 Bold"/>
              </a:rPr>
              <a:t>Gaby C.</a:t>
            </a:r>
          </a:p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"/>
              </a:rPr>
              <a:t>Stanford Student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  <p:sp>
        <p:nvSpPr>
          <p:cNvPr name="TextBox 40" id="40"/>
          <p:cNvSpPr txBox="true"/>
          <p:nvPr/>
        </p:nvSpPr>
        <p:spPr>
          <a:xfrm rot="0">
            <a:off x="14740749" y="7751773"/>
            <a:ext cx="3225316" cy="1123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 Bold"/>
              </a:rPr>
              <a:t>Josh K.</a:t>
            </a:r>
          </a:p>
          <a:p>
            <a:pPr algn="ctr">
              <a:lnSpc>
                <a:spcPts val="3000"/>
              </a:lnSpc>
            </a:pPr>
            <a:r>
              <a:rPr lang="en-US" sz="2000" spc="50">
                <a:solidFill>
                  <a:srgbClr val="000000"/>
                </a:solidFill>
                <a:latin typeface="Poppins"/>
              </a:rPr>
              <a:t>Stanford Student</a:t>
            </a:r>
          </a:p>
          <a:p>
            <a:pPr algn="ctr">
              <a:lnSpc>
                <a:spcPts val="30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862663"/>
            <a:ext cx="3569249" cy="814195"/>
            <a:chOff x="0" y="0"/>
            <a:chExt cx="2669666" cy="6089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9667" cy="608988"/>
            </a:xfrm>
            <a:custGeom>
              <a:avLst/>
              <a:gdLst/>
              <a:ahLst/>
              <a:cxnLst/>
              <a:rect r="r" b="b" t="t" l="l"/>
              <a:pathLst>
                <a:path h="608988" w="2669667">
                  <a:moveTo>
                    <a:pt x="2466467" y="0"/>
                  </a:moveTo>
                  <a:cubicBezTo>
                    <a:pt x="2578691" y="0"/>
                    <a:pt x="2669667" y="136327"/>
                    <a:pt x="2669667" y="304494"/>
                  </a:cubicBezTo>
                  <a:cubicBezTo>
                    <a:pt x="2669667" y="472662"/>
                    <a:pt x="2578691" y="608988"/>
                    <a:pt x="2466467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669666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Apparatus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230745" y="1211537"/>
            <a:ext cx="1793765" cy="2102069"/>
          </a:xfrm>
          <a:custGeom>
            <a:avLst/>
            <a:gdLst/>
            <a:ahLst/>
            <a:cxnLst/>
            <a:rect r="r" b="b" t="t" l="l"/>
            <a:pathLst>
              <a:path h="2102069" w="1793765">
                <a:moveTo>
                  <a:pt x="0" y="0"/>
                </a:moveTo>
                <a:lnTo>
                  <a:pt x="1793766" y="0"/>
                </a:lnTo>
                <a:lnTo>
                  <a:pt x="1793766" y="2102068"/>
                </a:lnTo>
                <a:lnTo>
                  <a:pt x="0" y="21020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659065" y="161925"/>
            <a:ext cx="5835891" cy="4279653"/>
          </a:xfrm>
          <a:custGeom>
            <a:avLst/>
            <a:gdLst/>
            <a:ahLst/>
            <a:cxnLst/>
            <a:rect r="r" b="b" t="t" l="l"/>
            <a:pathLst>
              <a:path h="4279653" w="5835891">
                <a:moveTo>
                  <a:pt x="0" y="0"/>
                </a:moveTo>
                <a:lnTo>
                  <a:pt x="5835890" y="0"/>
                </a:lnTo>
                <a:lnTo>
                  <a:pt x="5835890" y="4279653"/>
                </a:lnTo>
                <a:lnTo>
                  <a:pt x="0" y="42796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Method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Method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82131" y="4621634"/>
            <a:ext cx="14935235" cy="977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Software: 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Expo Go, React Native, video camera, Excel sheet for recording usability metrics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82131" y="6628500"/>
            <a:ext cx="14935235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Equipment: 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iPhone to run Expo prototype and record usability 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82131" y="8177265"/>
            <a:ext cx="14935235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Locations: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 Twain lounge, Toyon lounge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862663"/>
            <a:ext cx="3569249" cy="814195"/>
            <a:chOff x="0" y="0"/>
            <a:chExt cx="2669666" cy="6089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9667" cy="608988"/>
            </a:xfrm>
            <a:custGeom>
              <a:avLst/>
              <a:gdLst/>
              <a:ahLst/>
              <a:cxnLst/>
              <a:rect r="r" b="b" t="t" l="l"/>
              <a:pathLst>
                <a:path h="608988" w="2669667">
                  <a:moveTo>
                    <a:pt x="2466467" y="0"/>
                  </a:moveTo>
                  <a:cubicBezTo>
                    <a:pt x="2578691" y="0"/>
                    <a:pt x="2669667" y="136327"/>
                    <a:pt x="2669667" y="304494"/>
                  </a:cubicBezTo>
                  <a:cubicBezTo>
                    <a:pt x="2669667" y="472662"/>
                    <a:pt x="2578691" y="608988"/>
                    <a:pt x="2466467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669666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Tasks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685742" y="1028700"/>
            <a:ext cx="2800317" cy="3182178"/>
          </a:xfrm>
          <a:custGeom>
            <a:avLst/>
            <a:gdLst/>
            <a:ahLst/>
            <a:cxnLst/>
            <a:rect r="r" b="b" t="t" l="l"/>
            <a:pathLst>
              <a:path h="3182178" w="2800317">
                <a:moveTo>
                  <a:pt x="0" y="0"/>
                </a:moveTo>
                <a:lnTo>
                  <a:pt x="2800317" y="0"/>
                </a:lnTo>
                <a:lnTo>
                  <a:pt x="2800317" y="3182178"/>
                </a:lnTo>
                <a:lnTo>
                  <a:pt x="0" y="31821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Method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Method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512521"/>
            <a:ext cx="14935235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Task 1:  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Create an account and log into the app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5689811"/>
            <a:ext cx="14935235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Task 2:  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Roll a dice and complete an activity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867101"/>
            <a:ext cx="14935235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Task 3:  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Interact with user posts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8044391"/>
            <a:ext cx="14935235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 Bold"/>
              </a:rPr>
              <a:t>Task 4:  </a:t>
            </a:r>
            <a:r>
              <a:rPr lang="en-US" sz="3600" spc="-89">
                <a:solidFill>
                  <a:srgbClr val="000000"/>
                </a:solidFill>
                <a:latin typeface="Poppins"/>
              </a:rPr>
              <a:t>Find a dice on the community page and add to “My Dice”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862663"/>
            <a:ext cx="3569249" cy="814195"/>
            <a:chOff x="0" y="0"/>
            <a:chExt cx="2669666" cy="6089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9667" cy="608988"/>
            </a:xfrm>
            <a:custGeom>
              <a:avLst/>
              <a:gdLst/>
              <a:ahLst/>
              <a:cxnLst/>
              <a:rect r="r" b="b" t="t" l="l"/>
              <a:pathLst>
                <a:path h="608988" w="2669667">
                  <a:moveTo>
                    <a:pt x="2466467" y="0"/>
                  </a:moveTo>
                  <a:cubicBezTo>
                    <a:pt x="2578691" y="0"/>
                    <a:pt x="2669667" y="136327"/>
                    <a:pt x="2669667" y="304494"/>
                  </a:cubicBezTo>
                  <a:cubicBezTo>
                    <a:pt x="2669667" y="472662"/>
                    <a:pt x="2578691" y="608988"/>
                    <a:pt x="2466467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669666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Procedure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3991184"/>
            <a:ext cx="4229341" cy="1381924"/>
            <a:chOff x="0" y="0"/>
            <a:chExt cx="1113900" cy="3639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13901" cy="363964"/>
            </a:xfrm>
            <a:custGeom>
              <a:avLst/>
              <a:gdLst/>
              <a:ahLst/>
              <a:cxnLst/>
              <a:rect r="r" b="b" t="t" l="l"/>
              <a:pathLst>
                <a:path h="363964" w="1113901">
                  <a:moveTo>
                    <a:pt x="93357" y="0"/>
                  </a:moveTo>
                  <a:lnTo>
                    <a:pt x="1020544" y="0"/>
                  </a:lnTo>
                  <a:cubicBezTo>
                    <a:pt x="1045303" y="0"/>
                    <a:pt x="1069049" y="9836"/>
                    <a:pt x="1086557" y="27344"/>
                  </a:cubicBezTo>
                  <a:cubicBezTo>
                    <a:pt x="1104065" y="44851"/>
                    <a:pt x="1113901" y="68597"/>
                    <a:pt x="1113901" y="93357"/>
                  </a:cubicBezTo>
                  <a:lnTo>
                    <a:pt x="1113901" y="270607"/>
                  </a:lnTo>
                  <a:cubicBezTo>
                    <a:pt x="1113901" y="322166"/>
                    <a:pt x="1072103" y="363964"/>
                    <a:pt x="1020544" y="363964"/>
                  </a:cubicBezTo>
                  <a:lnTo>
                    <a:pt x="93357" y="363964"/>
                  </a:lnTo>
                  <a:cubicBezTo>
                    <a:pt x="41797" y="363964"/>
                    <a:pt x="0" y="322166"/>
                    <a:pt x="0" y="270607"/>
                  </a:cubicBezTo>
                  <a:lnTo>
                    <a:pt x="0" y="93357"/>
                  </a:lnTo>
                  <a:cubicBezTo>
                    <a:pt x="0" y="41797"/>
                    <a:pt x="41797" y="0"/>
                    <a:pt x="93357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7474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113900" cy="440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05874" y="3991184"/>
            <a:ext cx="2882999" cy="1381924"/>
            <a:chOff x="0" y="0"/>
            <a:chExt cx="759308" cy="36396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59308" cy="363964"/>
            </a:xfrm>
            <a:custGeom>
              <a:avLst/>
              <a:gdLst/>
              <a:ahLst/>
              <a:cxnLst/>
              <a:rect r="r" b="b" t="t" l="l"/>
              <a:pathLst>
                <a:path h="363964" w="759308">
                  <a:moveTo>
                    <a:pt x="136954" y="0"/>
                  </a:moveTo>
                  <a:lnTo>
                    <a:pt x="622355" y="0"/>
                  </a:lnTo>
                  <a:cubicBezTo>
                    <a:pt x="697992" y="0"/>
                    <a:pt x="759308" y="61316"/>
                    <a:pt x="759308" y="136954"/>
                  </a:cubicBezTo>
                  <a:lnTo>
                    <a:pt x="759308" y="227010"/>
                  </a:lnTo>
                  <a:cubicBezTo>
                    <a:pt x="759308" y="263332"/>
                    <a:pt x="744879" y="298167"/>
                    <a:pt x="719196" y="323851"/>
                  </a:cubicBezTo>
                  <a:cubicBezTo>
                    <a:pt x="693512" y="349535"/>
                    <a:pt x="658677" y="363964"/>
                    <a:pt x="622355" y="363964"/>
                  </a:cubicBezTo>
                  <a:lnTo>
                    <a:pt x="136954" y="363964"/>
                  </a:lnTo>
                  <a:cubicBezTo>
                    <a:pt x="61316" y="363964"/>
                    <a:pt x="0" y="302647"/>
                    <a:pt x="0" y="227010"/>
                  </a:cubicBezTo>
                  <a:lnTo>
                    <a:pt x="0" y="136954"/>
                  </a:lnTo>
                  <a:cubicBezTo>
                    <a:pt x="0" y="61316"/>
                    <a:pt x="61316" y="0"/>
                    <a:pt x="13695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7474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59308" cy="440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836598" y="3991184"/>
            <a:ext cx="2882999" cy="1381924"/>
            <a:chOff x="0" y="0"/>
            <a:chExt cx="759308" cy="36396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59308" cy="363964"/>
            </a:xfrm>
            <a:custGeom>
              <a:avLst/>
              <a:gdLst/>
              <a:ahLst/>
              <a:cxnLst/>
              <a:rect r="r" b="b" t="t" l="l"/>
              <a:pathLst>
                <a:path h="363964" w="759308">
                  <a:moveTo>
                    <a:pt x="136954" y="0"/>
                  </a:moveTo>
                  <a:lnTo>
                    <a:pt x="622355" y="0"/>
                  </a:lnTo>
                  <a:cubicBezTo>
                    <a:pt x="697992" y="0"/>
                    <a:pt x="759308" y="61316"/>
                    <a:pt x="759308" y="136954"/>
                  </a:cubicBezTo>
                  <a:lnTo>
                    <a:pt x="759308" y="227010"/>
                  </a:lnTo>
                  <a:cubicBezTo>
                    <a:pt x="759308" y="263332"/>
                    <a:pt x="744879" y="298167"/>
                    <a:pt x="719196" y="323851"/>
                  </a:cubicBezTo>
                  <a:cubicBezTo>
                    <a:pt x="693512" y="349535"/>
                    <a:pt x="658677" y="363964"/>
                    <a:pt x="622355" y="363964"/>
                  </a:cubicBezTo>
                  <a:lnTo>
                    <a:pt x="136954" y="363964"/>
                  </a:lnTo>
                  <a:cubicBezTo>
                    <a:pt x="61316" y="363964"/>
                    <a:pt x="0" y="302647"/>
                    <a:pt x="0" y="227010"/>
                  </a:cubicBezTo>
                  <a:lnTo>
                    <a:pt x="0" y="136954"/>
                  </a:lnTo>
                  <a:cubicBezTo>
                    <a:pt x="0" y="61316"/>
                    <a:pt x="61316" y="0"/>
                    <a:pt x="136954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7474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76200"/>
              <a:ext cx="759308" cy="440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67322" y="3991184"/>
            <a:ext cx="3354752" cy="1381924"/>
            <a:chOff x="0" y="0"/>
            <a:chExt cx="883556" cy="36396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83556" cy="363964"/>
            </a:xfrm>
            <a:custGeom>
              <a:avLst/>
              <a:gdLst/>
              <a:ahLst/>
              <a:cxnLst/>
              <a:rect r="r" b="b" t="t" l="l"/>
              <a:pathLst>
                <a:path h="363964" w="883556">
                  <a:moveTo>
                    <a:pt x="117695" y="0"/>
                  </a:moveTo>
                  <a:lnTo>
                    <a:pt x="765861" y="0"/>
                  </a:lnTo>
                  <a:cubicBezTo>
                    <a:pt x="797076" y="0"/>
                    <a:pt x="827012" y="12400"/>
                    <a:pt x="849084" y="34472"/>
                  </a:cubicBezTo>
                  <a:cubicBezTo>
                    <a:pt x="871156" y="56544"/>
                    <a:pt x="883556" y="86480"/>
                    <a:pt x="883556" y="117695"/>
                  </a:cubicBezTo>
                  <a:lnTo>
                    <a:pt x="883556" y="246269"/>
                  </a:lnTo>
                  <a:cubicBezTo>
                    <a:pt x="883556" y="277483"/>
                    <a:pt x="871156" y="307419"/>
                    <a:pt x="849084" y="329492"/>
                  </a:cubicBezTo>
                  <a:cubicBezTo>
                    <a:pt x="827012" y="351564"/>
                    <a:pt x="797076" y="363964"/>
                    <a:pt x="765861" y="363964"/>
                  </a:cubicBezTo>
                  <a:lnTo>
                    <a:pt x="117695" y="363964"/>
                  </a:lnTo>
                  <a:cubicBezTo>
                    <a:pt x="52694" y="363964"/>
                    <a:pt x="0" y="311270"/>
                    <a:pt x="0" y="246269"/>
                  </a:cubicBezTo>
                  <a:lnTo>
                    <a:pt x="0" y="117695"/>
                  </a:lnTo>
                  <a:cubicBezTo>
                    <a:pt x="0" y="52694"/>
                    <a:pt x="52694" y="0"/>
                    <a:pt x="1176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7474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76200"/>
              <a:ext cx="883556" cy="440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67322" y="5963658"/>
            <a:ext cx="3354752" cy="1381924"/>
            <a:chOff x="0" y="0"/>
            <a:chExt cx="883556" cy="363964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3556" cy="363964"/>
            </a:xfrm>
            <a:custGeom>
              <a:avLst/>
              <a:gdLst/>
              <a:ahLst/>
              <a:cxnLst/>
              <a:rect r="r" b="b" t="t" l="l"/>
              <a:pathLst>
                <a:path h="363964" w="883556">
                  <a:moveTo>
                    <a:pt x="117695" y="0"/>
                  </a:moveTo>
                  <a:lnTo>
                    <a:pt x="765861" y="0"/>
                  </a:lnTo>
                  <a:cubicBezTo>
                    <a:pt x="797076" y="0"/>
                    <a:pt x="827012" y="12400"/>
                    <a:pt x="849084" y="34472"/>
                  </a:cubicBezTo>
                  <a:cubicBezTo>
                    <a:pt x="871156" y="56544"/>
                    <a:pt x="883556" y="86480"/>
                    <a:pt x="883556" y="117695"/>
                  </a:cubicBezTo>
                  <a:lnTo>
                    <a:pt x="883556" y="246269"/>
                  </a:lnTo>
                  <a:cubicBezTo>
                    <a:pt x="883556" y="277483"/>
                    <a:pt x="871156" y="307419"/>
                    <a:pt x="849084" y="329492"/>
                  </a:cubicBezTo>
                  <a:cubicBezTo>
                    <a:pt x="827012" y="351564"/>
                    <a:pt x="797076" y="363964"/>
                    <a:pt x="765861" y="363964"/>
                  </a:cubicBezTo>
                  <a:lnTo>
                    <a:pt x="117695" y="363964"/>
                  </a:lnTo>
                  <a:cubicBezTo>
                    <a:pt x="52694" y="363964"/>
                    <a:pt x="0" y="311270"/>
                    <a:pt x="0" y="246269"/>
                  </a:cubicBezTo>
                  <a:lnTo>
                    <a:pt x="0" y="117695"/>
                  </a:lnTo>
                  <a:cubicBezTo>
                    <a:pt x="0" y="52694"/>
                    <a:pt x="52694" y="0"/>
                    <a:pt x="117695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7474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76200"/>
              <a:ext cx="883556" cy="440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6612014" y="5963658"/>
            <a:ext cx="6343460" cy="1381924"/>
            <a:chOff x="0" y="0"/>
            <a:chExt cx="1670706" cy="36396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670706" cy="363964"/>
            </a:xfrm>
            <a:custGeom>
              <a:avLst/>
              <a:gdLst/>
              <a:ahLst/>
              <a:cxnLst/>
              <a:rect r="r" b="b" t="t" l="l"/>
              <a:pathLst>
                <a:path h="363964" w="1670706">
                  <a:moveTo>
                    <a:pt x="62243" y="0"/>
                  </a:moveTo>
                  <a:lnTo>
                    <a:pt x="1608462" y="0"/>
                  </a:lnTo>
                  <a:cubicBezTo>
                    <a:pt x="1642838" y="0"/>
                    <a:pt x="1670706" y="27867"/>
                    <a:pt x="1670706" y="62243"/>
                  </a:cubicBezTo>
                  <a:lnTo>
                    <a:pt x="1670706" y="301720"/>
                  </a:lnTo>
                  <a:cubicBezTo>
                    <a:pt x="1670706" y="318228"/>
                    <a:pt x="1664148" y="334060"/>
                    <a:pt x="1652475" y="345733"/>
                  </a:cubicBezTo>
                  <a:cubicBezTo>
                    <a:pt x="1640802" y="357406"/>
                    <a:pt x="1624970" y="363964"/>
                    <a:pt x="1608462" y="363964"/>
                  </a:cubicBezTo>
                  <a:lnTo>
                    <a:pt x="62243" y="363964"/>
                  </a:lnTo>
                  <a:cubicBezTo>
                    <a:pt x="45735" y="363964"/>
                    <a:pt x="29904" y="357406"/>
                    <a:pt x="18231" y="345733"/>
                  </a:cubicBezTo>
                  <a:cubicBezTo>
                    <a:pt x="6558" y="334060"/>
                    <a:pt x="0" y="318228"/>
                    <a:pt x="0" y="301720"/>
                  </a:cubicBezTo>
                  <a:lnTo>
                    <a:pt x="0" y="62243"/>
                  </a:lnTo>
                  <a:cubicBezTo>
                    <a:pt x="0" y="45735"/>
                    <a:pt x="6558" y="29904"/>
                    <a:pt x="18231" y="18231"/>
                  </a:cubicBezTo>
                  <a:cubicBezTo>
                    <a:pt x="29904" y="6558"/>
                    <a:pt x="45735" y="0"/>
                    <a:pt x="62243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7474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76200"/>
              <a:ext cx="1670706" cy="440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019691" y="5963658"/>
            <a:ext cx="4589132" cy="1381924"/>
            <a:chOff x="0" y="0"/>
            <a:chExt cx="1208660" cy="36396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208660" cy="363964"/>
            </a:xfrm>
            <a:custGeom>
              <a:avLst/>
              <a:gdLst/>
              <a:ahLst/>
              <a:cxnLst/>
              <a:rect r="r" b="b" t="t" l="l"/>
              <a:pathLst>
                <a:path h="363964" w="1208660">
                  <a:moveTo>
                    <a:pt x="86038" y="0"/>
                  </a:moveTo>
                  <a:lnTo>
                    <a:pt x="1122623" y="0"/>
                  </a:lnTo>
                  <a:cubicBezTo>
                    <a:pt x="1170140" y="0"/>
                    <a:pt x="1208660" y="38520"/>
                    <a:pt x="1208660" y="86038"/>
                  </a:cubicBezTo>
                  <a:lnTo>
                    <a:pt x="1208660" y="277926"/>
                  </a:lnTo>
                  <a:cubicBezTo>
                    <a:pt x="1208660" y="300745"/>
                    <a:pt x="1199596" y="322629"/>
                    <a:pt x="1183460" y="338764"/>
                  </a:cubicBezTo>
                  <a:cubicBezTo>
                    <a:pt x="1167325" y="354899"/>
                    <a:pt x="1145441" y="363964"/>
                    <a:pt x="1122623" y="363964"/>
                  </a:cubicBezTo>
                  <a:lnTo>
                    <a:pt x="86038" y="363964"/>
                  </a:lnTo>
                  <a:cubicBezTo>
                    <a:pt x="38520" y="363964"/>
                    <a:pt x="0" y="325443"/>
                    <a:pt x="0" y="277926"/>
                  </a:cubicBezTo>
                  <a:lnTo>
                    <a:pt x="0" y="86038"/>
                  </a:lnTo>
                  <a:cubicBezTo>
                    <a:pt x="0" y="38520"/>
                    <a:pt x="38520" y="0"/>
                    <a:pt x="86038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7474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1208660" cy="440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57928" y="7969070"/>
            <a:ext cx="15864146" cy="1381924"/>
            <a:chOff x="0" y="0"/>
            <a:chExt cx="4178211" cy="363964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178211" cy="363964"/>
            </a:xfrm>
            <a:custGeom>
              <a:avLst/>
              <a:gdLst/>
              <a:ahLst/>
              <a:cxnLst/>
              <a:rect r="r" b="b" t="t" l="l"/>
              <a:pathLst>
                <a:path h="363964" w="4178211">
                  <a:moveTo>
                    <a:pt x="24889" y="0"/>
                  </a:moveTo>
                  <a:lnTo>
                    <a:pt x="4153322" y="0"/>
                  </a:lnTo>
                  <a:cubicBezTo>
                    <a:pt x="4167068" y="0"/>
                    <a:pt x="4178211" y="11143"/>
                    <a:pt x="4178211" y="24889"/>
                  </a:cubicBezTo>
                  <a:lnTo>
                    <a:pt x="4178211" y="339075"/>
                  </a:lnTo>
                  <a:cubicBezTo>
                    <a:pt x="4178211" y="345676"/>
                    <a:pt x="4175589" y="352006"/>
                    <a:pt x="4170921" y="356674"/>
                  </a:cubicBezTo>
                  <a:cubicBezTo>
                    <a:pt x="4166254" y="361341"/>
                    <a:pt x="4159924" y="363964"/>
                    <a:pt x="4153322" y="363964"/>
                  </a:cubicBezTo>
                  <a:lnTo>
                    <a:pt x="24889" y="363964"/>
                  </a:lnTo>
                  <a:cubicBezTo>
                    <a:pt x="11143" y="363964"/>
                    <a:pt x="0" y="352821"/>
                    <a:pt x="0" y="339075"/>
                  </a:cubicBezTo>
                  <a:lnTo>
                    <a:pt x="0" y="24889"/>
                  </a:lnTo>
                  <a:cubicBezTo>
                    <a:pt x="0" y="11143"/>
                    <a:pt x="11143" y="0"/>
                    <a:pt x="24889" y="0"/>
                  </a:cubicBezTo>
                  <a:close/>
                </a:path>
              </a:pathLst>
            </a:custGeom>
            <a:solidFill>
              <a:srgbClr val="FFFFFF"/>
            </a:solidFill>
            <a:ln w="38100" cap="rnd">
              <a:solidFill>
                <a:srgbClr val="FF7474"/>
              </a:solidFill>
              <a:prstDash val="solid"/>
              <a:round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4178211" cy="4401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5227208" y="4448758"/>
            <a:ext cx="878666" cy="416268"/>
          </a:xfrm>
          <a:custGeom>
            <a:avLst/>
            <a:gdLst/>
            <a:ahLst/>
            <a:cxnLst/>
            <a:rect r="r" b="b" t="t" l="l"/>
            <a:pathLst>
              <a:path h="416268" w="878666">
                <a:moveTo>
                  <a:pt x="0" y="0"/>
                </a:moveTo>
                <a:lnTo>
                  <a:pt x="878666" y="0"/>
                </a:lnTo>
                <a:lnTo>
                  <a:pt x="878666" y="416268"/>
                </a:lnTo>
                <a:lnTo>
                  <a:pt x="0" y="41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Method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Method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90349" y="4175416"/>
            <a:ext cx="3106043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Read usability test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script introduction 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6471681" y="4175416"/>
            <a:ext cx="2151385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Brief Expo Go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run-through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080664" y="4404016"/>
            <a:ext cx="2394868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Start recording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3888911" y="4175416"/>
            <a:ext cx="2711574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Explain task to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complete to user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3929020" y="6147891"/>
            <a:ext cx="2631356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Take notes on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usability metrics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982298" y="6122450"/>
            <a:ext cx="5708600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Give user guidance  </a:t>
            </a:r>
          </a:p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if unsuccessful in completing a task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87571" y="6122450"/>
            <a:ext cx="4129847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Ask task follow-up questions from script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493943" y="8153303"/>
            <a:ext cx="14258246" cy="9182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60">
                <a:solidFill>
                  <a:srgbClr val="000000"/>
                </a:solidFill>
                <a:latin typeface="Poppins"/>
              </a:rPr>
              <a:t>Once all tasks completed, user is asked a final set of questions about the overall UX and are given the opportunity to be interviewed again for future iterations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8990001" y="4448758"/>
            <a:ext cx="878666" cy="416268"/>
          </a:xfrm>
          <a:custGeom>
            <a:avLst/>
            <a:gdLst/>
            <a:ahLst/>
            <a:cxnLst/>
            <a:rect r="r" b="b" t="t" l="l"/>
            <a:pathLst>
              <a:path h="416268" w="878666">
                <a:moveTo>
                  <a:pt x="0" y="0"/>
                </a:moveTo>
                <a:lnTo>
                  <a:pt x="878666" y="0"/>
                </a:lnTo>
                <a:lnTo>
                  <a:pt x="878666" y="416268"/>
                </a:lnTo>
                <a:lnTo>
                  <a:pt x="0" y="41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2719597" y="4448758"/>
            <a:ext cx="878666" cy="416268"/>
          </a:xfrm>
          <a:custGeom>
            <a:avLst/>
            <a:gdLst/>
            <a:ahLst/>
            <a:cxnLst/>
            <a:rect r="r" b="b" t="t" l="l"/>
            <a:pathLst>
              <a:path h="416268" w="878666">
                <a:moveTo>
                  <a:pt x="0" y="0"/>
                </a:moveTo>
                <a:lnTo>
                  <a:pt x="878666" y="0"/>
                </a:lnTo>
                <a:lnTo>
                  <a:pt x="878666" y="416268"/>
                </a:lnTo>
                <a:lnTo>
                  <a:pt x="0" y="41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true" flipV="false" rot="0">
            <a:off x="12955474" y="6518829"/>
            <a:ext cx="642789" cy="304522"/>
          </a:xfrm>
          <a:custGeom>
            <a:avLst/>
            <a:gdLst/>
            <a:ahLst/>
            <a:cxnLst/>
            <a:rect r="r" b="b" t="t" l="l"/>
            <a:pathLst>
              <a:path h="304522" w="642789">
                <a:moveTo>
                  <a:pt x="642789" y="0"/>
                </a:moveTo>
                <a:lnTo>
                  <a:pt x="0" y="0"/>
                </a:lnTo>
                <a:lnTo>
                  <a:pt x="0" y="304521"/>
                </a:lnTo>
                <a:lnTo>
                  <a:pt x="642789" y="304521"/>
                </a:lnTo>
                <a:lnTo>
                  <a:pt x="642789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6" id="46"/>
          <p:cNvSpPr/>
          <p:nvPr/>
        </p:nvSpPr>
        <p:spPr>
          <a:xfrm flipH="true" flipV="false" rot="0">
            <a:off x="5608823" y="6433459"/>
            <a:ext cx="1003191" cy="475262"/>
          </a:xfrm>
          <a:custGeom>
            <a:avLst/>
            <a:gdLst/>
            <a:ahLst/>
            <a:cxnLst/>
            <a:rect r="r" b="b" t="t" l="l"/>
            <a:pathLst>
              <a:path h="475262" w="1003191">
                <a:moveTo>
                  <a:pt x="1003191" y="0"/>
                </a:moveTo>
                <a:lnTo>
                  <a:pt x="0" y="0"/>
                </a:lnTo>
                <a:lnTo>
                  <a:pt x="0" y="475261"/>
                </a:lnTo>
                <a:lnTo>
                  <a:pt x="1003191" y="475261"/>
                </a:lnTo>
                <a:lnTo>
                  <a:pt x="1003191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7" id="47"/>
          <p:cNvSpPr/>
          <p:nvPr/>
        </p:nvSpPr>
        <p:spPr>
          <a:xfrm flipH="false" flipV="false" rot="5400000">
            <a:off x="14932386" y="5503388"/>
            <a:ext cx="624625" cy="295916"/>
          </a:xfrm>
          <a:custGeom>
            <a:avLst/>
            <a:gdLst/>
            <a:ahLst/>
            <a:cxnLst/>
            <a:rect r="r" b="b" t="t" l="l"/>
            <a:pathLst>
              <a:path h="295916" w="624625">
                <a:moveTo>
                  <a:pt x="0" y="0"/>
                </a:moveTo>
                <a:lnTo>
                  <a:pt x="624624" y="0"/>
                </a:lnTo>
                <a:lnTo>
                  <a:pt x="624624" y="295916"/>
                </a:lnTo>
                <a:lnTo>
                  <a:pt x="0" y="295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5400000">
            <a:off x="3040182" y="7508800"/>
            <a:ext cx="624625" cy="295916"/>
          </a:xfrm>
          <a:custGeom>
            <a:avLst/>
            <a:gdLst/>
            <a:ahLst/>
            <a:cxnLst/>
            <a:rect r="r" b="b" t="t" l="l"/>
            <a:pathLst>
              <a:path h="295916" w="624625">
                <a:moveTo>
                  <a:pt x="0" y="0"/>
                </a:moveTo>
                <a:lnTo>
                  <a:pt x="624625" y="0"/>
                </a:lnTo>
                <a:lnTo>
                  <a:pt x="624625" y="295916"/>
                </a:lnTo>
                <a:lnTo>
                  <a:pt x="0" y="295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2862663"/>
            <a:ext cx="3569249" cy="814195"/>
            <a:chOff x="0" y="0"/>
            <a:chExt cx="2669666" cy="6089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69667" cy="608988"/>
            </a:xfrm>
            <a:custGeom>
              <a:avLst/>
              <a:gdLst/>
              <a:ahLst/>
              <a:cxnLst/>
              <a:rect r="r" b="b" t="t" l="l"/>
              <a:pathLst>
                <a:path h="608988" w="2669667">
                  <a:moveTo>
                    <a:pt x="2466467" y="0"/>
                  </a:moveTo>
                  <a:cubicBezTo>
                    <a:pt x="2578691" y="0"/>
                    <a:pt x="2669667" y="136327"/>
                    <a:pt x="2669667" y="304494"/>
                  </a:cubicBezTo>
                  <a:cubicBezTo>
                    <a:pt x="2669667" y="472662"/>
                    <a:pt x="2578691" y="608988"/>
                    <a:pt x="2466467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2669666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Test measures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138727" y="1311165"/>
            <a:ext cx="3772639" cy="3102996"/>
          </a:xfrm>
          <a:custGeom>
            <a:avLst/>
            <a:gdLst/>
            <a:ahLst/>
            <a:cxnLst/>
            <a:rect r="r" b="b" t="t" l="l"/>
            <a:pathLst>
              <a:path h="3102996" w="3772639">
                <a:moveTo>
                  <a:pt x="0" y="0"/>
                </a:moveTo>
                <a:lnTo>
                  <a:pt x="3772639" y="0"/>
                </a:lnTo>
                <a:lnTo>
                  <a:pt x="3772639" y="3102996"/>
                </a:lnTo>
                <a:lnTo>
                  <a:pt x="0" y="3102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Method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Method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010234"/>
            <a:ext cx="16566661" cy="4524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19" indent="-410209" lvl="1">
              <a:lnSpc>
                <a:spcPts val="7257"/>
              </a:lnSpc>
              <a:buFont typeface="Arial"/>
              <a:buChar char="•"/>
            </a:pPr>
            <a:r>
              <a:rPr lang="en-US" sz="3799" spc="-94">
                <a:solidFill>
                  <a:srgbClr val="000000"/>
                </a:solidFill>
                <a:latin typeface="Poppins"/>
              </a:rPr>
              <a:t>  Time spent creating an account</a:t>
            </a:r>
          </a:p>
          <a:p>
            <a:pPr algn="just" marL="820419" indent="-410209" lvl="1">
              <a:lnSpc>
                <a:spcPts val="7257"/>
              </a:lnSpc>
              <a:buFont typeface="Arial"/>
              <a:buChar char="•"/>
            </a:pPr>
            <a:r>
              <a:rPr lang="en-US" sz="3799" spc="-94">
                <a:solidFill>
                  <a:srgbClr val="000000"/>
                </a:solidFill>
                <a:latin typeface="Poppins"/>
              </a:rPr>
              <a:t>  Number of errors when completing an activity</a:t>
            </a:r>
          </a:p>
          <a:p>
            <a:pPr marL="820419" indent="-410209" lvl="1">
              <a:lnSpc>
                <a:spcPts val="7257"/>
              </a:lnSpc>
              <a:buFont typeface="Arial"/>
              <a:buChar char="•"/>
            </a:pPr>
            <a:r>
              <a:rPr lang="en-US" sz="3799" spc="-94">
                <a:solidFill>
                  <a:srgbClr val="000000"/>
                </a:solidFill>
                <a:latin typeface="Poppins"/>
              </a:rPr>
              <a:t>  Ratio of users clicking  “Post” vs “Done” upon activity completion</a:t>
            </a:r>
          </a:p>
          <a:p>
            <a:pPr marL="820419" indent="-410209" lvl="1">
              <a:lnSpc>
                <a:spcPts val="7257"/>
              </a:lnSpc>
              <a:buFont typeface="Arial"/>
              <a:buChar char="•"/>
            </a:pPr>
            <a:r>
              <a:rPr lang="en-US" sz="3799" spc="-94">
                <a:solidFill>
                  <a:srgbClr val="000000"/>
                </a:solidFill>
                <a:latin typeface="Poppins"/>
              </a:rPr>
              <a:t>  Number of people who choose to comment</a:t>
            </a:r>
          </a:p>
          <a:p>
            <a:pPr marL="820419" indent="-410209" lvl="1">
              <a:lnSpc>
                <a:spcPts val="7257"/>
              </a:lnSpc>
              <a:buFont typeface="Arial"/>
              <a:buChar char="•"/>
            </a:pPr>
            <a:r>
              <a:rPr lang="en-US" sz="3799" spc="-94">
                <a:solidFill>
                  <a:srgbClr val="000000"/>
                </a:solidFill>
                <a:latin typeface="Poppins"/>
              </a:rPr>
              <a:t>  Misclicks when interacting with user posts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37247" y="3633336"/>
            <a:ext cx="2772415" cy="2772415"/>
          </a:xfrm>
          <a:custGeom>
            <a:avLst/>
            <a:gdLst/>
            <a:ahLst/>
            <a:cxnLst/>
            <a:rect r="r" b="b" t="t" l="l"/>
            <a:pathLst>
              <a:path h="2772415" w="2772415">
                <a:moveTo>
                  <a:pt x="0" y="0"/>
                </a:moveTo>
                <a:lnTo>
                  <a:pt x="2772415" y="0"/>
                </a:lnTo>
                <a:lnTo>
                  <a:pt x="2772415" y="2772415"/>
                </a:lnTo>
                <a:lnTo>
                  <a:pt x="0" y="2772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409" t="-11061" r="-17957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54232" y="3633336"/>
            <a:ext cx="2772415" cy="2772415"/>
          </a:xfrm>
          <a:custGeom>
            <a:avLst/>
            <a:gdLst/>
            <a:ahLst/>
            <a:cxnLst/>
            <a:rect r="r" b="b" t="t" l="l"/>
            <a:pathLst>
              <a:path h="2772415" w="2772415">
                <a:moveTo>
                  <a:pt x="0" y="0"/>
                </a:moveTo>
                <a:lnTo>
                  <a:pt x="2772415" y="0"/>
                </a:lnTo>
                <a:lnTo>
                  <a:pt x="2772415" y="2772415"/>
                </a:lnTo>
                <a:lnTo>
                  <a:pt x="0" y="277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9790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744815" y="3633336"/>
            <a:ext cx="2772415" cy="2772415"/>
          </a:xfrm>
          <a:custGeom>
            <a:avLst/>
            <a:gdLst/>
            <a:ahLst/>
            <a:cxnLst/>
            <a:rect r="r" b="b" t="t" l="l"/>
            <a:pathLst>
              <a:path h="2772415" w="2772415">
                <a:moveTo>
                  <a:pt x="0" y="0"/>
                </a:moveTo>
                <a:lnTo>
                  <a:pt x="2772415" y="0"/>
                </a:lnTo>
                <a:lnTo>
                  <a:pt x="2772415" y="2772415"/>
                </a:lnTo>
                <a:lnTo>
                  <a:pt x="0" y="277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4572" r="0" b="-2457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650705" y="3654273"/>
            <a:ext cx="2793582" cy="2793582"/>
          </a:xfrm>
          <a:custGeom>
            <a:avLst/>
            <a:gdLst/>
            <a:ahLst/>
            <a:cxnLst/>
            <a:rect r="r" b="b" t="t" l="l"/>
            <a:pathLst>
              <a:path h="2793582" w="2793582">
                <a:moveTo>
                  <a:pt x="0" y="0"/>
                </a:moveTo>
                <a:lnTo>
                  <a:pt x="2793582" y="0"/>
                </a:lnTo>
                <a:lnTo>
                  <a:pt x="2793582" y="2793583"/>
                </a:lnTo>
                <a:lnTo>
                  <a:pt x="0" y="2793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063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76935" y="2249036"/>
            <a:ext cx="12134130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-125">
                <a:solidFill>
                  <a:srgbClr val="000000"/>
                </a:solidFill>
                <a:latin typeface="Poppins"/>
              </a:rPr>
              <a:t>our t</a:t>
            </a:r>
            <a:r>
              <a:rPr lang="en-US" sz="5000" spc="-125">
                <a:solidFill>
                  <a:srgbClr val="000000"/>
                </a:solidFill>
                <a:latin typeface="Poppins"/>
              </a:rPr>
              <a:t>eam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 Bold"/>
                </a:rPr>
                <a:t>turno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 spc="39">
                  <a:solidFill>
                    <a:srgbClr val="545454"/>
                  </a:solidFill>
                  <a:latin typeface="Poppins Light"/>
                </a:rPr>
                <a:t>Presentation 2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5640370" y="6743198"/>
            <a:ext cx="3166170" cy="134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 Bold"/>
              </a:rPr>
              <a:t>Malina Calarco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Web + Mobile </a:t>
            </a:r>
            <a:r>
              <a:rPr lang="en-US" sz="1899">
                <a:solidFill>
                  <a:srgbClr val="000000"/>
                </a:solidFill>
                <a:latin typeface="Poppins"/>
              </a:rPr>
              <a:t>Developer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UI/UX Designer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Member of Fall 2023 Team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670349" y="6743198"/>
            <a:ext cx="2921347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 Bold"/>
              </a:rPr>
              <a:t>Abbie Maemoto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Web + Mobile </a:t>
            </a:r>
            <a:r>
              <a:rPr lang="en-US" sz="1899">
                <a:solidFill>
                  <a:srgbClr val="000000"/>
                </a:solidFill>
                <a:latin typeface="Poppins"/>
              </a:rPr>
              <a:t>Developer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UI/UX Designer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586887" y="6743198"/>
            <a:ext cx="2921347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 Bold"/>
              </a:rPr>
              <a:t>Karina Li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Web + Mobile </a:t>
            </a:r>
            <a:r>
              <a:rPr lang="en-US" sz="1899">
                <a:solidFill>
                  <a:srgbClr val="000000"/>
                </a:solidFill>
                <a:latin typeface="Poppins"/>
              </a:rPr>
              <a:t>Developer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UI/UX Designer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79766" y="6743198"/>
            <a:ext cx="2921347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 Bold"/>
              </a:rPr>
              <a:t>Caleb Liu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Web + Mobile </a:t>
            </a:r>
            <a:r>
              <a:rPr lang="en-US" sz="1899">
                <a:solidFill>
                  <a:srgbClr val="000000"/>
                </a:solidFill>
                <a:latin typeface="Poppins"/>
              </a:rPr>
              <a:t>Developer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UI/UX Designer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7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49" y="0"/>
                </a:lnTo>
                <a:lnTo>
                  <a:pt x="371464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42936"/>
            <a:ext cx="5227460" cy="110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Poppi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657925"/>
            <a:ext cx="1086685" cy="563918"/>
            <a:chOff x="0" y="0"/>
            <a:chExt cx="812800" cy="421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21790"/>
            </a:xfrm>
            <a:custGeom>
              <a:avLst/>
              <a:gdLst/>
              <a:ahLst/>
              <a:cxnLst/>
              <a:rect r="r" b="b" t="t" l="l"/>
              <a:pathLst>
                <a:path h="421790" w="812800">
                  <a:moveTo>
                    <a:pt x="609600" y="0"/>
                  </a:moveTo>
                  <a:cubicBezTo>
                    <a:pt x="721824" y="0"/>
                    <a:pt x="812800" y="94421"/>
                    <a:pt x="812800" y="210895"/>
                  </a:cubicBezTo>
                  <a:cubicBezTo>
                    <a:pt x="812800" y="327369"/>
                    <a:pt x="721824" y="421790"/>
                    <a:pt x="609600" y="421790"/>
                  </a:cubicBezTo>
                  <a:lnTo>
                    <a:pt x="203200" y="421790"/>
                  </a:lnTo>
                  <a:cubicBezTo>
                    <a:pt x="90976" y="421790"/>
                    <a:pt x="0" y="327369"/>
                    <a:pt x="0" y="210895"/>
                  </a:cubicBezTo>
                  <a:cubicBezTo>
                    <a:pt x="0" y="94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47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 Semi-Bold"/>
                </a:rPr>
                <a:t>Turno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78484" y="2690824"/>
            <a:ext cx="8439527" cy="816643"/>
            <a:chOff x="0" y="0"/>
            <a:chExt cx="11252703" cy="1088857"/>
          </a:xfrm>
        </p:grpSpPr>
        <p:sp>
          <p:nvSpPr>
            <p:cNvPr name="AutoShape 8" id="8"/>
            <p:cNvSpPr/>
            <p:nvPr/>
          </p:nvSpPr>
          <p:spPr>
            <a:xfrm>
              <a:off x="126915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4067560" y="119352"/>
              <a:ext cx="248976" cy="24897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50703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Initial Prototype Changes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4161"/>
              <a:ext cx="746810" cy="87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6"/>
                </a:lnSpc>
                <a:spcBef>
                  <a:spcPct val="0"/>
                </a:spcBef>
              </a:pPr>
              <a:r>
                <a:rPr lang="en-US" sz="3797">
                  <a:solidFill>
                    <a:srgbClr val="FF7474"/>
                  </a:solidFill>
                  <a:latin typeface="Poppins Mediu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75006" y="4561015"/>
            <a:ext cx="8543005" cy="816677"/>
            <a:chOff x="0" y="0"/>
            <a:chExt cx="11390674" cy="1088902"/>
          </a:xfrm>
        </p:grpSpPr>
        <p:sp>
          <p:nvSpPr>
            <p:cNvPr name="AutoShape 15" id="15"/>
            <p:cNvSpPr/>
            <p:nvPr/>
          </p:nvSpPr>
          <p:spPr>
            <a:xfrm>
              <a:off x="140712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464500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Method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4205531" y="119352"/>
              <a:ext cx="248976" cy="24897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>
                <a:solidFill>
                  <a:srgbClr val="00803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14116"/>
              <a:ext cx="1079028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2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9684263" y="6910264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2" id="22"/>
          <p:cNvSpPr txBox="true"/>
          <p:nvPr/>
        </p:nvSpPr>
        <p:spPr>
          <a:xfrm rot="0">
            <a:off x="12112672" y="6339717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Results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1614567" y="6479724"/>
            <a:ext cx="276245" cy="276245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8678484" y="6515544"/>
            <a:ext cx="710138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7474"/>
                </a:solidFill>
                <a:latin typeface="Poppins Medium"/>
              </a:rPr>
              <a:t>3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313536" y="2806366"/>
          <a:ext cx="14887380" cy="6878435"/>
        </p:xfrm>
        <a:graphic>
          <a:graphicData uri="http://schemas.openxmlformats.org/drawingml/2006/table">
            <a:tbl>
              <a:tblPr/>
              <a:tblGrid>
                <a:gridCol w="1885847"/>
                <a:gridCol w="2470405"/>
                <a:gridCol w="2632782"/>
                <a:gridCol w="2632782"/>
                <a:gridCol w="2632782"/>
                <a:gridCol w="2632782"/>
              </a:tblGrid>
              <a:tr h="16835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528"/>
                        </a:lnSpc>
                        <a:defRPr/>
                      </a:pP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4"/>
                        </a:lnSpc>
                        <a:defRPr/>
                      </a:pPr>
                      <a:r>
                        <a:rPr lang="en-US" sz="2281">
                          <a:solidFill>
                            <a:srgbClr val="000000"/>
                          </a:solidFill>
                          <a:latin typeface="Poppins Bold"/>
                        </a:rPr>
                        <a:t>Time Spent Creating an Account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4"/>
                        </a:lnSpc>
                        <a:defRPr/>
                      </a:pPr>
                      <a:r>
                        <a:rPr lang="en-US" sz="2281">
                          <a:solidFill>
                            <a:srgbClr val="000000"/>
                          </a:solidFill>
                          <a:latin typeface="Poppins Bold"/>
                        </a:rPr>
                        <a:t># errors when completing an activity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4"/>
                        </a:lnSpc>
                        <a:defRPr/>
                      </a:pPr>
                      <a:r>
                        <a:rPr lang="en-US" sz="2281">
                          <a:solidFill>
                            <a:srgbClr val="000000"/>
                          </a:solidFill>
                          <a:latin typeface="Poppins Bold"/>
                        </a:rPr>
                        <a:t>Clicked “post” vs “done”?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4"/>
                        </a:lnSpc>
                        <a:defRPr/>
                      </a:pPr>
                      <a:r>
                        <a:rPr lang="en-US" sz="2281">
                          <a:solidFill>
                            <a:srgbClr val="000000"/>
                          </a:solidFill>
                          <a:latin typeface="Poppins Bold"/>
                        </a:rPr>
                        <a:t>Did the person comment?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194"/>
                        </a:lnSpc>
                        <a:defRPr/>
                      </a:pPr>
                      <a:r>
                        <a:rPr lang="en-US" sz="2281">
                          <a:solidFill>
                            <a:srgbClr val="000000"/>
                          </a:solidFill>
                          <a:latin typeface="Poppins Bold"/>
                        </a:rPr>
                        <a:t>Misclicks when interacting with user posts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FFFFFE"/>
                          </a:solidFill>
                          <a:latin typeface="Poppins Bold"/>
                        </a:rPr>
                        <a:t>Alex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46s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5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Post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Yes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7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808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FFFFFE"/>
                          </a:solidFill>
                          <a:latin typeface="Poppins Bold"/>
                        </a:rPr>
                        <a:t>Emily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32s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3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Post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Yes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4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FFFFFE"/>
                          </a:solidFill>
                          <a:latin typeface="Poppins Bold"/>
                        </a:rPr>
                        <a:t>Kabir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57s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2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Done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Yes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2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FFFFFE"/>
                          </a:solidFill>
                          <a:latin typeface="Poppins Bold"/>
                        </a:rPr>
                        <a:t>Gaby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39S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4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Post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No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2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92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FFFFFE"/>
                          </a:solidFill>
                          <a:latin typeface="Poppins Bold"/>
                        </a:rPr>
                        <a:t>Josh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747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19s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1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Post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Yes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726"/>
                        </a:lnSpc>
                        <a:defRPr/>
                      </a:pPr>
                      <a:r>
                        <a:rPr lang="en-US" sz="2661">
                          <a:solidFill>
                            <a:srgbClr val="000000"/>
                          </a:solidFill>
                          <a:latin typeface="Poppins"/>
                        </a:rPr>
                        <a:t>3</a:t>
                      </a:r>
                      <a:endParaRPr lang="en-US" sz="1100"/>
                    </a:p>
                  </a:txBody>
                  <a:tcPr marL="181091" marR="181091" marT="181091" marB="181091" anchor="ctr">
                    <a:lnL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4429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Results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77440" y="1598784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Results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7440" y="3117837"/>
            <a:ext cx="5059251" cy="814195"/>
            <a:chOff x="0" y="0"/>
            <a:chExt cx="3784133" cy="6089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84133" cy="608988"/>
            </a:xfrm>
            <a:custGeom>
              <a:avLst/>
              <a:gdLst/>
              <a:ahLst/>
              <a:cxnLst/>
              <a:rect r="r" b="b" t="t" l="l"/>
              <a:pathLst>
                <a:path h="608988" w="3784133">
                  <a:moveTo>
                    <a:pt x="3580933" y="0"/>
                  </a:moveTo>
                  <a:cubicBezTo>
                    <a:pt x="3693157" y="0"/>
                    <a:pt x="3784133" y="136327"/>
                    <a:pt x="3784133" y="304494"/>
                  </a:cubicBezTo>
                  <a:cubicBezTo>
                    <a:pt x="3784133" y="472662"/>
                    <a:pt x="3693157" y="608988"/>
                    <a:pt x="3580933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3784133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Key Findings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117837"/>
            <a:ext cx="5059251" cy="814195"/>
            <a:chOff x="0" y="0"/>
            <a:chExt cx="3784133" cy="6089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84133" cy="608988"/>
            </a:xfrm>
            <a:custGeom>
              <a:avLst/>
              <a:gdLst/>
              <a:ahLst/>
              <a:cxnLst/>
              <a:rect r="r" b="b" t="t" l="l"/>
              <a:pathLst>
                <a:path h="608988" w="3784133">
                  <a:moveTo>
                    <a:pt x="3580933" y="0"/>
                  </a:moveTo>
                  <a:cubicBezTo>
                    <a:pt x="3693157" y="0"/>
                    <a:pt x="3784133" y="136327"/>
                    <a:pt x="3784133" y="304494"/>
                  </a:cubicBezTo>
                  <a:cubicBezTo>
                    <a:pt x="3784133" y="472662"/>
                    <a:pt x="3693157" y="608988"/>
                    <a:pt x="3580933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3784133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Modifications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87756" y="869158"/>
            <a:ext cx="1371544" cy="1359075"/>
          </a:xfrm>
          <a:custGeom>
            <a:avLst/>
            <a:gdLst/>
            <a:ahLst/>
            <a:cxnLst/>
            <a:rect r="r" b="b" t="t" l="l"/>
            <a:pathLst>
              <a:path h="1359075" w="1371544">
                <a:moveTo>
                  <a:pt x="0" y="0"/>
                </a:moveTo>
                <a:lnTo>
                  <a:pt x="1371544" y="0"/>
                </a:lnTo>
                <a:lnTo>
                  <a:pt x="1371544" y="1359076"/>
                </a:lnTo>
                <a:lnTo>
                  <a:pt x="0" y="135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7440" y="1598784"/>
            <a:ext cx="14270603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Creating + Rolling Dice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7440" y="4198733"/>
            <a:ext cx="7849185" cy="42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Confusion about how to roll dice</a:t>
            </a:r>
          </a:p>
          <a:p>
            <a:pPr marL="1209045" indent="-403015" lvl="2">
              <a:lnSpc>
                <a:spcPts val="4200"/>
              </a:lnSpc>
              <a:buFont typeface="Arial"/>
              <a:buChar char="⚬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Tap/Shake phone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Dice creation felt repetitive/tedious</a:t>
            </a:r>
          </a:p>
          <a:p>
            <a:pPr marL="1209045" indent="-403015" lvl="2">
              <a:lnSpc>
                <a:spcPts val="4200"/>
              </a:lnSpc>
              <a:buFont typeface="Arial"/>
              <a:buChar char="⚬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Two separate description fields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Unclear about having to create 6 activities in total</a:t>
            </a:r>
          </a:p>
          <a:p>
            <a:pPr marL="604523" indent="-30226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Navigation bar unclear that “Roll” is the “My Dice” page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4198733"/>
            <a:ext cx="7429528" cy="3712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Including an arrow with a pop up when rolling so user knows to swipe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Simplifying dice creation by making descriptions clearly optional 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Change messaging on Activities “Up to 6”</a:t>
            </a:r>
          </a:p>
          <a:p>
            <a:pPr marL="604523" indent="-30226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Modify navigation bar titles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7440" y="3117837"/>
            <a:ext cx="5059251" cy="814195"/>
            <a:chOff x="0" y="0"/>
            <a:chExt cx="3784133" cy="6089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84133" cy="608988"/>
            </a:xfrm>
            <a:custGeom>
              <a:avLst/>
              <a:gdLst/>
              <a:ahLst/>
              <a:cxnLst/>
              <a:rect r="r" b="b" t="t" l="l"/>
              <a:pathLst>
                <a:path h="608988" w="3784133">
                  <a:moveTo>
                    <a:pt x="3580933" y="0"/>
                  </a:moveTo>
                  <a:cubicBezTo>
                    <a:pt x="3693157" y="0"/>
                    <a:pt x="3784133" y="136327"/>
                    <a:pt x="3784133" y="304494"/>
                  </a:cubicBezTo>
                  <a:cubicBezTo>
                    <a:pt x="3784133" y="472662"/>
                    <a:pt x="3693157" y="608988"/>
                    <a:pt x="3580933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3784133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Key Findings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117837"/>
            <a:ext cx="5059251" cy="814195"/>
            <a:chOff x="0" y="0"/>
            <a:chExt cx="3784133" cy="6089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84133" cy="608988"/>
            </a:xfrm>
            <a:custGeom>
              <a:avLst/>
              <a:gdLst/>
              <a:ahLst/>
              <a:cxnLst/>
              <a:rect r="r" b="b" t="t" l="l"/>
              <a:pathLst>
                <a:path h="608988" w="3784133">
                  <a:moveTo>
                    <a:pt x="3580933" y="0"/>
                  </a:moveTo>
                  <a:cubicBezTo>
                    <a:pt x="3693157" y="0"/>
                    <a:pt x="3784133" y="136327"/>
                    <a:pt x="3784133" y="304494"/>
                  </a:cubicBezTo>
                  <a:cubicBezTo>
                    <a:pt x="3784133" y="472662"/>
                    <a:pt x="3693157" y="608988"/>
                    <a:pt x="3580933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3784133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Modifications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87756" y="869158"/>
            <a:ext cx="1371544" cy="1359075"/>
          </a:xfrm>
          <a:custGeom>
            <a:avLst/>
            <a:gdLst/>
            <a:ahLst/>
            <a:cxnLst/>
            <a:rect r="r" b="b" t="t" l="l"/>
            <a:pathLst>
              <a:path h="1359075" w="1371544">
                <a:moveTo>
                  <a:pt x="0" y="0"/>
                </a:moveTo>
                <a:lnTo>
                  <a:pt x="1371544" y="0"/>
                </a:lnTo>
                <a:lnTo>
                  <a:pt x="1371544" y="1359076"/>
                </a:lnTo>
                <a:lnTo>
                  <a:pt x="0" y="135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7440" y="1598784"/>
            <a:ext cx="15383421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Interacting w/ User Posts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7440" y="4198733"/>
            <a:ext cx="7849185" cy="2646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Wanted clickable and expandable posts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Icons were difficult to click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Interface had slow responsiveness</a:t>
            </a:r>
          </a:p>
          <a:p>
            <a:pPr marL="604523" indent="-30226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Issues with keyboard disappearance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4198733"/>
            <a:ext cx="7702209" cy="31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Add ability to click on profiles such that comments and “Kudos” are expandable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Larger icons for interaction points</a:t>
            </a:r>
          </a:p>
          <a:p>
            <a:pPr marL="604523" indent="-30226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Make all icons clickable even when keyboard is available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7440" y="3117837"/>
            <a:ext cx="5059251" cy="814195"/>
            <a:chOff x="0" y="0"/>
            <a:chExt cx="3784133" cy="6089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84133" cy="608988"/>
            </a:xfrm>
            <a:custGeom>
              <a:avLst/>
              <a:gdLst/>
              <a:ahLst/>
              <a:cxnLst/>
              <a:rect r="r" b="b" t="t" l="l"/>
              <a:pathLst>
                <a:path h="608988" w="3784133">
                  <a:moveTo>
                    <a:pt x="3580933" y="0"/>
                  </a:moveTo>
                  <a:cubicBezTo>
                    <a:pt x="3693157" y="0"/>
                    <a:pt x="3784133" y="136327"/>
                    <a:pt x="3784133" y="304494"/>
                  </a:cubicBezTo>
                  <a:cubicBezTo>
                    <a:pt x="3784133" y="472662"/>
                    <a:pt x="3693157" y="608988"/>
                    <a:pt x="3580933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3784133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Key Findings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117837"/>
            <a:ext cx="5059251" cy="814195"/>
            <a:chOff x="0" y="0"/>
            <a:chExt cx="3784133" cy="6089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84133" cy="608988"/>
            </a:xfrm>
            <a:custGeom>
              <a:avLst/>
              <a:gdLst/>
              <a:ahLst/>
              <a:cxnLst/>
              <a:rect r="r" b="b" t="t" l="l"/>
              <a:pathLst>
                <a:path h="608988" w="3784133">
                  <a:moveTo>
                    <a:pt x="3580933" y="0"/>
                  </a:moveTo>
                  <a:cubicBezTo>
                    <a:pt x="3693157" y="0"/>
                    <a:pt x="3784133" y="136327"/>
                    <a:pt x="3784133" y="304494"/>
                  </a:cubicBezTo>
                  <a:cubicBezTo>
                    <a:pt x="3784133" y="472662"/>
                    <a:pt x="3693157" y="608988"/>
                    <a:pt x="3580933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3784133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Modifications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87756" y="869158"/>
            <a:ext cx="1371544" cy="1359075"/>
          </a:xfrm>
          <a:custGeom>
            <a:avLst/>
            <a:gdLst/>
            <a:ahLst/>
            <a:cxnLst/>
            <a:rect r="r" b="b" t="t" l="l"/>
            <a:pathLst>
              <a:path h="1359075" w="1371544">
                <a:moveTo>
                  <a:pt x="0" y="0"/>
                </a:moveTo>
                <a:lnTo>
                  <a:pt x="1371544" y="0"/>
                </a:lnTo>
                <a:lnTo>
                  <a:pt x="1371544" y="1359076"/>
                </a:lnTo>
                <a:lnTo>
                  <a:pt x="0" y="135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7440" y="1598784"/>
            <a:ext cx="15383421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Browsing Community Dice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7440" y="4198733"/>
            <a:ext cx="7849185" cy="31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Was not intuitive that community dice were located under “Browse”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Users liked the community aspect of the app</a:t>
            </a:r>
          </a:p>
          <a:p>
            <a:pPr marL="604523" indent="-30226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Users thought the filter and search would be helpful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4198733"/>
            <a:ext cx="7702209" cy="42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Change “Browse” on the navigation bar to “Community” with a corresponding icon</a:t>
            </a:r>
            <a:r>
              <a:rPr lang="en-US" sz="2800" spc="70">
                <a:solidFill>
                  <a:srgbClr val="000000"/>
                </a:solidFill>
                <a:latin typeface="Poppins Light"/>
              </a:rPr>
              <a:t> 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Need to implement updating the database in “My Dice” when user adds from the community page</a:t>
            </a:r>
          </a:p>
          <a:p>
            <a:pPr marL="604523" indent="-30226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Need to make filtering and searching functional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77440" y="3117837"/>
            <a:ext cx="5059251" cy="814195"/>
            <a:chOff x="0" y="0"/>
            <a:chExt cx="3784133" cy="6089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784133" cy="608988"/>
            </a:xfrm>
            <a:custGeom>
              <a:avLst/>
              <a:gdLst/>
              <a:ahLst/>
              <a:cxnLst/>
              <a:rect r="r" b="b" t="t" l="l"/>
              <a:pathLst>
                <a:path h="608988" w="3784133">
                  <a:moveTo>
                    <a:pt x="3580933" y="0"/>
                  </a:moveTo>
                  <a:cubicBezTo>
                    <a:pt x="3693157" y="0"/>
                    <a:pt x="3784133" y="136327"/>
                    <a:pt x="3784133" y="304494"/>
                  </a:cubicBezTo>
                  <a:cubicBezTo>
                    <a:pt x="3784133" y="472662"/>
                    <a:pt x="3693157" y="608988"/>
                    <a:pt x="3580933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3784133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Key Findings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144000" y="3117837"/>
            <a:ext cx="5059251" cy="814195"/>
            <a:chOff x="0" y="0"/>
            <a:chExt cx="3784133" cy="6089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784133" cy="608988"/>
            </a:xfrm>
            <a:custGeom>
              <a:avLst/>
              <a:gdLst/>
              <a:ahLst/>
              <a:cxnLst/>
              <a:rect r="r" b="b" t="t" l="l"/>
              <a:pathLst>
                <a:path h="608988" w="3784133">
                  <a:moveTo>
                    <a:pt x="3580933" y="0"/>
                  </a:moveTo>
                  <a:cubicBezTo>
                    <a:pt x="3693157" y="0"/>
                    <a:pt x="3784133" y="136327"/>
                    <a:pt x="3784133" y="304494"/>
                  </a:cubicBezTo>
                  <a:cubicBezTo>
                    <a:pt x="3784133" y="472662"/>
                    <a:pt x="3693157" y="608988"/>
                    <a:pt x="3580933" y="608988"/>
                  </a:cubicBezTo>
                  <a:lnTo>
                    <a:pt x="203200" y="608988"/>
                  </a:lnTo>
                  <a:cubicBezTo>
                    <a:pt x="90976" y="608988"/>
                    <a:pt x="0" y="472662"/>
                    <a:pt x="0" y="304494"/>
                  </a:cubicBezTo>
                  <a:cubicBezTo>
                    <a:pt x="0" y="136327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3784133" cy="685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</a:pPr>
              <a:r>
                <a:rPr lang="en-US" sz="2999">
                  <a:solidFill>
                    <a:srgbClr val="FFFFFF"/>
                  </a:solidFill>
                  <a:latin typeface="Poppins Semi-Bold"/>
                </a:rPr>
                <a:t>Modifications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887756" y="869158"/>
            <a:ext cx="1371544" cy="1359075"/>
          </a:xfrm>
          <a:custGeom>
            <a:avLst/>
            <a:gdLst/>
            <a:ahLst/>
            <a:cxnLst/>
            <a:rect r="r" b="b" t="t" l="l"/>
            <a:pathLst>
              <a:path h="1359075" w="1371544">
                <a:moveTo>
                  <a:pt x="0" y="0"/>
                </a:moveTo>
                <a:lnTo>
                  <a:pt x="1371544" y="0"/>
                </a:lnTo>
                <a:lnTo>
                  <a:pt x="1371544" y="1359076"/>
                </a:lnTo>
                <a:lnTo>
                  <a:pt x="0" y="13590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Results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7440" y="1598784"/>
            <a:ext cx="15383421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Lack of Instruction + Help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77440" y="4198733"/>
            <a:ext cx="7849185" cy="4246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Users were very confused about how to roll a dice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Navigation bar was not clear. The page details and the text on the tab did not align.</a:t>
            </a:r>
          </a:p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Confusion when creating a dice</a:t>
            </a:r>
          </a:p>
          <a:p>
            <a:pPr marL="604523" indent="-30226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Confusion on how to actually get to rolling the dice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144000" y="4198733"/>
            <a:ext cx="7702209" cy="3179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04523" indent="-302261" lvl="1">
              <a:lnSpc>
                <a:spcPts val="4200"/>
              </a:lnSpc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Add background information about the app and basic functionality in the onboarding</a:t>
            </a:r>
          </a:p>
          <a:p>
            <a:pPr marL="604523" indent="-302261" lvl="1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2800" spc="70">
                <a:solidFill>
                  <a:srgbClr val="000000"/>
                </a:solidFill>
                <a:latin typeface="Poppins Light"/>
              </a:rPr>
              <a:t>Implement automated tags and pop-ups throughout the app to provide more clarity on functionality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Results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449236"/>
            <a:ext cx="15383421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Next Steps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607009"/>
            <a:ext cx="13539251" cy="2364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 spc="105">
                <a:solidFill>
                  <a:srgbClr val="000000"/>
                </a:solidFill>
                <a:latin typeface="Poppins Light"/>
              </a:rPr>
              <a:t>Implement all design modifications</a:t>
            </a:r>
          </a:p>
          <a:p>
            <a:pPr marL="906780" indent="-453390" lvl="1">
              <a:lnSpc>
                <a:spcPts val="6300"/>
              </a:lnSpc>
              <a:buFont typeface="Arial"/>
              <a:buChar char="•"/>
            </a:pPr>
            <a:r>
              <a:rPr lang="en-US" sz="4200" spc="105">
                <a:solidFill>
                  <a:srgbClr val="000000"/>
                </a:solidFill>
                <a:latin typeface="Poppins Light"/>
              </a:rPr>
              <a:t>Make more progress on database integration</a:t>
            </a:r>
          </a:p>
          <a:p>
            <a:pPr marL="906780" indent="-453390" lvl="1">
              <a:lnSpc>
                <a:spcPts val="6300"/>
              </a:lnSpc>
              <a:spcBef>
                <a:spcPct val="0"/>
              </a:spcBef>
              <a:buFont typeface="Arial"/>
              <a:buChar char="•"/>
            </a:pPr>
            <a:r>
              <a:rPr lang="en-US" sz="4200" spc="105">
                <a:solidFill>
                  <a:srgbClr val="000000"/>
                </a:solidFill>
                <a:latin typeface="Poppins Light"/>
              </a:rPr>
              <a:t>Field Usability Test on non-students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8422" y="1594247"/>
            <a:ext cx="7391156" cy="8462832"/>
            <a:chOff x="0" y="0"/>
            <a:chExt cx="9854875" cy="1128377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81563" y="2430172"/>
              <a:ext cx="3370430" cy="7296306"/>
              <a:chOff x="0" y="0"/>
              <a:chExt cx="4762500" cy="1030986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762500" cy="10309860"/>
              </a:xfrm>
              <a:custGeom>
                <a:avLst/>
                <a:gdLst/>
                <a:ahLst/>
                <a:cxnLst/>
                <a:rect r="r" b="b" t="t" l="l"/>
                <a:pathLst>
                  <a:path h="10309860" w="4762500">
                    <a:moveTo>
                      <a:pt x="4762500" y="251460"/>
                    </a:moveTo>
                    <a:lnTo>
                      <a:pt x="4762500" y="10055860"/>
                    </a:lnTo>
                    <a:cubicBezTo>
                      <a:pt x="4762500" y="10196195"/>
                      <a:pt x="4648835" y="10309860"/>
                      <a:pt x="4508500" y="10309860"/>
                    </a:cubicBezTo>
                    <a:lnTo>
                      <a:pt x="254000" y="10309860"/>
                    </a:lnTo>
                    <a:cubicBezTo>
                      <a:pt x="113665" y="10309860"/>
                      <a:pt x="0" y="10196195"/>
                      <a:pt x="0" y="10055860"/>
                    </a:cubicBezTo>
                    <a:lnTo>
                      <a:pt x="0" y="251460"/>
                    </a:lnTo>
                    <a:cubicBezTo>
                      <a:pt x="0" y="122682"/>
                      <a:pt x="95885" y="16637"/>
                      <a:pt x="219964" y="0"/>
                    </a:cubicBezTo>
                    <a:lnTo>
                      <a:pt x="4542536" y="0"/>
                    </a:lnTo>
                    <a:cubicBezTo>
                      <a:pt x="4666615" y="16637"/>
                      <a:pt x="4762500" y="122682"/>
                      <a:pt x="4762500" y="25146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18" t="0" r="-2545" b="-2068"/>
                </a:stretch>
              </a:blip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0" y="1759571"/>
              <a:ext cx="5333555" cy="9524205"/>
            </a:xfrm>
            <a:custGeom>
              <a:avLst/>
              <a:gdLst/>
              <a:ahLst/>
              <a:cxnLst/>
              <a:rect r="r" b="b" t="t" l="l"/>
              <a:pathLst>
                <a:path h="9524205" w="5333555">
                  <a:moveTo>
                    <a:pt x="0" y="0"/>
                  </a:moveTo>
                  <a:lnTo>
                    <a:pt x="5333555" y="0"/>
                  </a:lnTo>
                  <a:lnTo>
                    <a:pt x="5333555" y="9524205"/>
                  </a:lnTo>
                  <a:lnTo>
                    <a:pt x="0" y="952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3150079" y="1524183"/>
              <a:ext cx="3395508" cy="7350597"/>
              <a:chOff x="0" y="0"/>
              <a:chExt cx="4762500" cy="1030986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762500" cy="10309860"/>
              </a:xfrm>
              <a:custGeom>
                <a:avLst/>
                <a:gdLst/>
                <a:ahLst/>
                <a:cxnLst/>
                <a:rect r="r" b="b" t="t" l="l"/>
                <a:pathLst>
                  <a:path h="10309860" w="4762500">
                    <a:moveTo>
                      <a:pt x="4762500" y="251460"/>
                    </a:moveTo>
                    <a:lnTo>
                      <a:pt x="4762500" y="10055860"/>
                    </a:lnTo>
                    <a:cubicBezTo>
                      <a:pt x="4762500" y="10196195"/>
                      <a:pt x="4648835" y="10309860"/>
                      <a:pt x="4508500" y="10309860"/>
                    </a:cubicBezTo>
                    <a:lnTo>
                      <a:pt x="254000" y="10309860"/>
                    </a:lnTo>
                    <a:cubicBezTo>
                      <a:pt x="113665" y="10309860"/>
                      <a:pt x="0" y="10196195"/>
                      <a:pt x="0" y="10055860"/>
                    </a:cubicBezTo>
                    <a:lnTo>
                      <a:pt x="0" y="251460"/>
                    </a:lnTo>
                    <a:cubicBezTo>
                      <a:pt x="0" y="122682"/>
                      <a:pt x="95885" y="16637"/>
                      <a:pt x="219964" y="0"/>
                    </a:cubicBezTo>
                    <a:lnTo>
                      <a:pt x="4542536" y="0"/>
                    </a:lnTo>
                    <a:cubicBezTo>
                      <a:pt x="4666615" y="16637"/>
                      <a:pt x="4762500" y="122682"/>
                      <a:pt x="4762500" y="25146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471" t="0" r="-1471" b="-1378"/>
                </a:stretch>
              </a:blip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181055" y="874821"/>
              <a:ext cx="5333555" cy="9524205"/>
            </a:xfrm>
            <a:custGeom>
              <a:avLst/>
              <a:gdLst/>
              <a:ahLst/>
              <a:cxnLst/>
              <a:rect r="r" b="b" t="t" l="l"/>
              <a:pathLst>
                <a:path h="9524205" w="5333555">
                  <a:moveTo>
                    <a:pt x="0" y="0"/>
                  </a:moveTo>
                  <a:lnTo>
                    <a:pt x="5333555" y="0"/>
                  </a:lnTo>
                  <a:lnTo>
                    <a:pt x="5333555" y="9524205"/>
                  </a:lnTo>
                  <a:lnTo>
                    <a:pt x="0" y="952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5506465" y="700875"/>
              <a:ext cx="3363264" cy="7280795"/>
              <a:chOff x="0" y="0"/>
              <a:chExt cx="4762500" cy="1030986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762500" cy="10309860"/>
              </a:xfrm>
              <a:custGeom>
                <a:avLst/>
                <a:gdLst/>
                <a:ahLst/>
                <a:cxnLst/>
                <a:rect r="r" b="b" t="t" l="l"/>
                <a:pathLst>
                  <a:path h="10309860" w="4762500">
                    <a:moveTo>
                      <a:pt x="4762500" y="251460"/>
                    </a:moveTo>
                    <a:lnTo>
                      <a:pt x="4762500" y="10055860"/>
                    </a:lnTo>
                    <a:cubicBezTo>
                      <a:pt x="4762500" y="10196195"/>
                      <a:pt x="4648835" y="10309860"/>
                      <a:pt x="4508500" y="10309860"/>
                    </a:cubicBezTo>
                    <a:lnTo>
                      <a:pt x="254000" y="10309860"/>
                    </a:lnTo>
                    <a:cubicBezTo>
                      <a:pt x="113665" y="10309860"/>
                      <a:pt x="0" y="10196195"/>
                      <a:pt x="0" y="10055860"/>
                    </a:cubicBezTo>
                    <a:lnTo>
                      <a:pt x="0" y="251460"/>
                    </a:lnTo>
                    <a:cubicBezTo>
                      <a:pt x="0" y="122682"/>
                      <a:pt x="95885" y="16637"/>
                      <a:pt x="219964" y="0"/>
                    </a:cubicBezTo>
                    <a:lnTo>
                      <a:pt x="4542536" y="0"/>
                    </a:lnTo>
                    <a:cubicBezTo>
                      <a:pt x="4666615" y="16637"/>
                      <a:pt x="4762500" y="122682"/>
                      <a:pt x="4762500" y="25146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670" t="0" r="-1670" b="0"/>
                </a:stretch>
              </a:blip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521320" y="0"/>
              <a:ext cx="5333555" cy="9524205"/>
            </a:xfrm>
            <a:custGeom>
              <a:avLst/>
              <a:gdLst/>
              <a:ahLst/>
              <a:cxnLst/>
              <a:rect r="r" b="b" t="t" l="l"/>
              <a:pathLst>
                <a:path h="9524205" w="5333555">
                  <a:moveTo>
                    <a:pt x="0" y="0"/>
                  </a:moveTo>
                  <a:lnTo>
                    <a:pt x="5333555" y="0"/>
                  </a:lnTo>
                  <a:lnTo>
                    <a:pt x="5333555" y="9524205"/>
                  </a:lnTo>
                  <a:lnTo>
                    <a:pt x="0" y="952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278758" y="9651315"/>
            <a:ext cx="11730484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737373"/>
                </a:solidFill>
                <a:latin typeface="Canva Sans"/>
              </a:rPr>
              <a:t>https://web.stanford.edu/class/cs147/projects/DesigningforActiveLifestyles/Turno/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23443" y="698500"/>
            <a:ext cx="12134130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-250">
                <a:solidFill>
                  <a:srgbClr val="000000"/>
                </a:solidFill>
                <a:latin typeface="Poppins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49560" y="1531990"/>
            <a:ext cx="13188880" cy="3620770"/>
            <a:chOff x="0" y="0"/>
            <a:chExt cx="17585173" cy="48276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380601" y="1667933"/>
              <a:ext cx="12823971" cy="315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Our world is </a:t>
              </a:r>
              <a:r>
                <a:rPr lang="en-US" sz="2699">
                  <a:solidFill>
                    <a:srgbClr val="545454"/>
                  </a:solidFill>
                  <a:latin typeface="Poppins Bold"/>
                </a:rPr>
                <a:t>saturated with choices</a:t>
              </a: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, from what to eat to what to watch, wear, or buy. This barrage of decisions leads to </a:t>
              </a:r>
              <a:r>
                <a:rPr lang="en-US" sz="2699">
                  <a:solidFill>
                    <a:srgbClr val="545454"/>
                  </a:solidFill>
                  <a:latin typeface="Poppins Bold"/>
                </a:rPr>
                <a:t>endless debates, indecisiveness, and precious time lost</a:t>
              </a: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 that could be spent actually doing those tasks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625"/>
              <a:ext cx="17585173" cy="959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-250">
                  <a:solidFill>
                    <a:srgbClr val="000000"/>
                  </a:solidFill>
                  <a:latin typeface="Poppins Bold"/>
                </a:rPr>
                <a:t>problem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49560" y="5799877"/>
            <a:ext cx="13188880" cy="3620770"/>
            <a:chOff x="0" y="0"/>
            <a:chExt cx="17585173" cy="48276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380601" y="1667933"/>
              <a:ext cx="12823971" cy="315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Turno simplifies choice-making with a digital dice where each side maps to user-input options. It’s a </a:t>
              </a:r>
              <a:r>
                <a:rPr lang="en-US" sz="2699">
                  <a:solidFill>
                    <a:srgbClr val="545454"/>
                  </a:solidFill>
                  <a:latin typeface="Poppins Bold"/>
                </a:rPr>
                <a:t>streamlined activity prompter</a:t>
              </a: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 that </a:t>
              </a:r>
              <a:r>
                <a:rPr lang="en-US" sz="2699">
                  <a:solidFill>
                    <a:srgbClr val="545454"/>
                  </a:solidFill>
                  <a:latin typeface="Poppins Bold"/>
                </a:rPr>
                <a:t>transforms the chore of choosing</a:t>
              </a: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 into a fun and quick activity, freeing up time and mental energy.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625"/>
              <a:ext cx="17585173" cy="959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-250">
                  <a:solidFill>
                    <a:srgbClr val="FF7474"/>
                  </a:solidFill>
                  <a:latin typeface="Poppins Bold"/>
                </a:rPr>
                <a:t>solution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 Bold"/>
                </a:rPr>
                <a:t>turno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 spc="39">
                  <a:solidFill>
                    <a:srgbClr val="545454"/>
                  </a:solidFill>
                  <a:latin typeface="Poppins Light"/>
                </a:rPr>
                <a:t>Presentation 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7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49" y="0"/>
                </a:lnTo>
                <a:lnTo>
                  <a:pt x="371464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42936"/>
            <a:ext cx="5227460" cy="110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Poppi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657925"/>
            <a:ext cx="1086685" cy="563918"/>
            <a:chOff x="0" y="0"/>
            <a:chExt cx="812800" cy="421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21790"/>
            </a:xfrm>
            <a:custGeom>
              <a:avLst/>
              <a:gdLst/>
              <a:ahLst/>
              <a:cxnLst/>
              <a:rect r="r" b="b" t="t" l="l"/>
              <a:pathLst>
                <a:path h="421790" w="812800">
                  <a:moveTo>
                    <a:pt x="609600" y="0"/>
                  </a:moveTo>
                  <a:cubicBezTo>
                    <a:pt x="721824" y="0"/>
                    <a:pt x="812800" y="94421"/>
                    <a:pt x="812800" y="210895"/>
                  </a:cubicBezTo>
                  <a:cubicBezTo>
                    <a:pt x="812800" y="327369"/>
                    <a:pt x="721824" y="421790"/>
                    <a:pt x="609600" y="421790"/>
                  </a:cubicBezTo>
                  <a:lnTo>
                    <a:pt x="203200" y="421790"/>
                  </a:lnTo>
                  <a:cubicBezTo>
                    <a:pt x="90976" y="421790"/>
                    <a:pt x="0" y="327369"/>
                    <a:pt x="0" y="210895"/>
                  </a:cubicBezTo>
                  <a:cubicBezTo>
                    <a:pt x="0" y="94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47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 Semi-Bold"/>
                </a:rPr>
                <a:t>Turno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78484" y="2690824"/>
            <a:ext cx="8439527" cy="816643"/>
            <a:chOff x="0" y="0"/>
            <a:chExt cx="11252703" cy="1088857"/>
          </a:xfrm>
        </p:grpSpPr>
        <p:sp>
          <p:nvSpPr>
            <p:cNvPr name="AutoShape 8" id="8"/>
            <p:cNvSpPr/>
            <p:nvPr/>
          </p:nvSpPr>
          <p:spPr>
            <a:xfrm>
              <a:off x="126915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4067560" y="119352"/>
              <a:ext cx="248976" cy="24897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50703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Initial Prototype Changes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4161"/>
              <a:ext cx="746810" cy="87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6"/>
                </a:lnSpc>
                <a:spcBef>
                  <a:spcPct val="0"/>
                </a:spcBef>
              </a:pPr>
              <a:r>
                <a:rPr lang="en-US" sz="3797">
                  <a:solidFill>
                    <a:srgbClr val="FF7474"/>
                  </a:solidFill>
                  <a:latin typeface="Poppins Mediu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75006" y="4561015"/>
            <a:ext cx="8543005" cy="816677"/>
            <a:chOff x="0" y="0"/>
            <a:chExt cx="11390674" cy="1088902"/>
          </a:xfrm>
        </p:grpSpPr>
        <p:sp>
          <p:nvSpPr>
            <p:cNvPr name="AutoShape 15" id="15"/>
            <p:cNvSpPr/>
            <p:nvPr/>
          </p:nvSpPr>
          <p:spPr>
            <a:xfrm>
              <a:off x="140712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464500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Usability Test Method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4205531" y="119352"/>
              <a:ext cx="248976" cy="24897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>
                <a:solidFill>
                  <a:srgbClr val="00803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14116"/>
              <a:ext cx="1079028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678484" y="6434967"/>
            <a:ext cx="8493439" cy="765242"/>
            <a:chOff x="0" y="0"/>
            <a:chExt cx="11324585" cy="1020322"/>
          </a:xfrm>
        </p:grpSpPr>
        <p:sp>
          <p:nvSpPr>
            <p:cNvPr name="AutoShape 22" id="22"/>
            <p:cNvSpPr/>
            <p:nvPr/>
          </p:nvSpPr>
          <p:spPr>
            <a:xfrm>
              <a:off x="1341039" y="63372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4578917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Results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4192317" y="119352"/>
              <a:ext cx="248976" cy="24897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474"/>
              </a:solidFill>
              <a:ln w="28575" cap="sq">
                <a:solidFill>
                  <a:srgbClr val="FF1616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145536"/>
              <a:ext cx="946850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7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49" y="0"/>
                </a:lnTo>
                <a:lnTo>
                  <a:pt x="371464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42936"/>
            <a:ext cx="5227460" cy="110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Poppi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657925"/>
            <a:ext cx="1086685" cy="563918"/>
            <a:chOff x="0" y="0"/>
            <a:chExt cx="812800" cy="421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21790"/>
            </a:xfrm>
            <a:custGeom>
              <a:avLst/>
              <a:gdLst/>
              <a:ahLst/>
              <a:cxnLst/>
              <a:rect r="r" b="b" t="t" l="l"/>
              <a:pathLst>
                <a:path h="421790" w="812800">
                  <a:moveTo>
                    <a:pt x="609600" y="0"/>
                  </a:moveTo>
                  <a:cubicBezTo>
                    <a:pt x="721824" y="0"/>
                    <a:pt x="812800" y="94421"/>
                    <a:pt x="812800" y="210895"/>
                  </a:cubicBezTo>
                  <a:cubicBezTo>
                    <a:pt x="812800" y="327369"/>
                    <a:pt x="721824" y="421790"/>
                    <a:pt x="609600" y="421790"/>
                  </a:cubicBezTo>
                  <a:lnTo>
                    <a:pt x="203200" y="421790"/>
                  </a:lnTo>
                  <a:cubicBezTo>
                    <a:pt x="90976" y="421790"/>
                    <a:pt x="0" y="327369"/>
                    <a:pt x="0" y="210895"/>
                  </a:cubicBezTo>
                  <a:cubicBezTo>
                    <a:pt x="0" y="94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47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 Semi-Bold"/>
                </a:rPr>
                <a:t>Turno</a:t>
              </a:r>
            </a:p>
          </p:txBody>
        </p:sp>
      </p:grpSp>
      <p:sp>
        <p:nvSpPr>
          <p:cNvPr name="AutoShape 7" id="7"/>
          <p:cNvSpPr/>
          <p:nvPr/>
        </p:nvSpPr>
        <p:spPr>
          <a:xfrm>
            <a:off x="9630352" y="3217556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8" id="8"/>
          <p:cNvGrpSpPr/>
          <p:nvPr/>
        </p:nvGrpSpPr>
        <p:grpSpPr>
          <a:xfrm rot="0">
            <a:off x="11561259" y="2735581"/>
            <a:ext cx="276245" cy="276245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058761" y="2595574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Initial Prototype Changes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678484" y="2822870"/>
            <a:ext cx="560107" cy="68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6"/>
              </a:lnSpc>
              <a:spcBef>
                <a:spcPct val="0"/>
              </a:spcBef>
            </a:pPr>
            <a:r>
              <a:rPr lang="en-US" sz="3797">
                <a:solidFill>
                  <a:srgbClr val="FF7474"/>
                </a:solidFill>
                <a:latin typeface="Poppins Medium"/>
              </a:rPr>
              <a:t>1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8575006" y="4561015"/>
            <a:ext cx="8543005" cy="816677"/>
            <a:chOff x="0" y="0"/>
            <a:chExt cx="11390674" cy="1088902"/>
          </a:xfrm>
        </p:grpSpPr>
        <p:sp>
          <p:nvSpPr>
            <p:cNvPr name="AutoShape 14" id="14"/>
            <p:cNvSpPr/>
            <p:nvPr/>
          </p:nvSpPr>
          <p:spPr>
            <a:xfrm>
              <a:off x="140712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464500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Usability Test Method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4205531" y="119352"/>
              <a:ext cx="248976" cy="248976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>
                <a:solidFill>
                  <a:srgbClr val="008037"/>
                </a:solidFill>
                <a:prstDash val="solid"/>
                <a:miter/>
              </a:ln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0" y="214116"/>
              <a:ext cx="1079028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8678484" y="6434967"/>
            <a:ext cx="8493439" cy="765242"/>
            <a:chOff x="0" y="0"/>
            <a:chExt cx="11324585" cy="1020322"/>
          </a:xfrm>
        </p:grpSpPr>
        <p:sp>
          <p:nvSpPr>
            <p:cNvPr name="AutoShape 21" id="21"/>
            <p:cNvSpPr/>
            <p:nvPr/>
          </p:nvSpPr>
          <p:spPr>
            <a:xfrm>
              <a:off x="1341039" y="63372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2" id="22"/>
            <p:cNvSpPr txBox="true"/>
            <p:nvPr/>
          </p:nvSpPr>
          <p:spPr>
            <a:xfrm rot="0">
              <a:off x="4578917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Results</a:t>
              </a:r>
            </a:p>
          </p:txBody>
        </p:sp>
        <p:grpSp>
          <p:nvGrpSpPr>
            <p:cNvPr name="Group 23" id="23"/>
            <p:cNvGrpSpPr/>
            <p:nvPr/>
          </p:nvGrpSpPr>
          <p:grpSpPr>
            <a:xfrm rot="0">
              <a:off x="4192317" y="119352"/>
              <a:ext cx="248976" cy="248976"/>
              <a:chOff x="0" y="0"/>
              <a:chExt cx="812800" cy="812800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474"/>
              </a:solidFill>
              <a:ln w="28575" cap="sq">
                <a:solidFill>
                  <a:srgbClr val="FF1616"/>
                </a:solidFill>
                <a:prstDash val="solid"/>
                <a:miter/>
              </a:ln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0" y="145536"/>
              <a:ext cx="946850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4632" y="2636021"/>
            <a:ext cx="3587842" cy="7278931"/>
          </a:xfrm>
          <a:custGeom>
            <a:avLst/>
            <a:gdLst/>
            <a:ahLst/>
            <a:cxnLst/>
            <a:rect r="r" b="b" t="t" l="l"/>
            <a:pathLst>
              <a:path h="7278931" w="3587842">
                <a:moveTo>
                  <a:pt x="0" y="0"/>
                </a:moveTo>
                <a:lnTo>
                  <a:pt x="3587842" y="0"/>
                </a:lnTo>
                <a:lnTo>
                  <a:pt x="3587842" y="7278931"/>
                </a:lnTo>
                <a:lnTo>
                  <a:pt x="0" y="7278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6000">
            <a:off x="4763523" y="2632879"/>
            <a:ext cx="3619727" cy="7285216"/>
          </a:xfrm>
          <a:custGeom>
            <a:avLst/>
            <a:gdLst/>
            <a:ahLst/>
            <a:cxnLst/>
            <a:rect r="r" b="b" t="t" l="l"/>
            <a:pathLst>
              <a:path h="7285216" w="3619727">
                <a:moveTo>
                  <a:pt x="0" y="6295"/>
                </a:moveTo>
                <a:lnTo>
                  <a:pt x="3607023" y="0"/>
                </a:lnTo>
                <a:lnTo>
                  <a:pt x="3619727" y="7278920"/>
                </a:lnTo>
                <a:lnTo>
                  <a:pt x="12704" y="7285216"/>
                </a:lnTo>
                <a:lnTo>
                  <a:pt x="0" y="6295"/>
                </a:lnTo>
                <a:close/>
              </a:path>
            </a:pathLst>
          </a:custGeom>
          <a:blipFill>
            <a:blip r:embed="rId3"/>
            <a:stretch>
              <a:fillRect l="-92" t="-225" r="-92" b="-22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4632" y="1523119"/>
            <a:ext cx="15184538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Onboarding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Initial Prototype Changes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27664" y="2974544"/>
            <a:ext cx="7031636" cy="203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Implemented the ability to create a unique Turno account  through Firebase Authentication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144000" y="3784169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19028" y="5542103"/>
            <a:ext cx="7588370" cy="203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Gives flexibility to store user data in a database in the future (ex: saved dice, search history) 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144000" y="6064700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784632" y="1523119"/>
            <a:ext cx="15184538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Design Changes: My Dice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Initial Prototype Changes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939571" y="2963115"/>
            <a:ext cx="3340243" cy="6884745"/>
          </a:xfrm>
          <a:custGeom>
            <a:avLst/>
            <a:gdLst/>
            <a:ahLst/>
            <a:cxnLst/>
            <a:rect r="r" b="b" t="t" l="l"/>
            <a:pathLst>
              <a:path h="6884745" w="3340243">
                <a:moveTo>
                  <a:pt x="0" y="0"/>
                </a:moveTo>
                <a:lnTo>
                  <a:pt x="3340243" y="0"/>
                </a:lnTo>
                <a:lnTo>
                  <a:pt x="3340243" y="6884745"/>
                </a:lnTo>
                <a:lnTo>
                  <a:pt x="0" y="6884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79814" y="2963115"/>
            <a:ext cx="3387732" cy="6884745"/>
          </a:xfrm>
          <a:custGeom>
            <a:avLst/>
            <a:gdLst/>
            <a:ahLst/>
            <a:cxnLst/>
            <a:rect r="r" b="b" t="t" l="l"/>
            <a:pathLst>
              <a:path h="6884745" w="3387732">
                <a:moveTo>
                  <a:pt x="0" y="0"/>
                </a:moveTo>
                <a:lnTo>
                  <a:pt x="3387732" y="0"/>
                </a:lnTo>
                <a:lnTo>
                  <a:pt x="3387732" y="6884745"/>
                </a:lnTo>
                <a:lnTo>
                  <a:pt x="0" y="688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31840" y="2990737"/>
            <a:ext cx="3398789" cy="6858488"/>
          </a:xfrm>
          <a:custGeom>
            <a:avLst/>
            <a:gdLst/>
            <a:ahLst/>
            <a:cxnLst/>
            <a:rect r="r" b="b" t="t" l="l"/>
            <a:pathLst>
              <a:path h="6858488" w="3398789">
                <a:moveTo>
                  <a:pt x="0" y="0"/>
                </a:moveTo>
                <a:lnTo>
                  <a:pt x="3398789" y="0"/>
                </a:lnTo>
                <a:lnTo>
                  <a:pt x="3398789" y="6858488"/>
                </a:lnTo>
                <a:lnTo>
                  <a:pt x="0" y="6858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2930629" y="3001376"/>
            <a:ext cx="3417800" cy="6847849"/>
          </a:xfrm>
          <a:custGeom>
            <a:avLst/>
            <a:gdLst/>
            <a:ahLst/>
            <a:cxnLst/>
            <a:rect r="r" b="b" t="t" l="l"/>
            <a:pathLst>
              <a:path h="6847849" w="3417800">
                <a:moveTo>
                  <a:pt x="0" y="0"/>
                </a:moveTo>
                <a:lnTo>
                  <a:pt x="3417800" y="0"/>
                </a:lnTo>
                <a:lnTo>
                  <a:pt x="3417800" y="6847849"/>
                </a:lnTo>
                <a:lnTo>
                  <a:pt x="0" y="6847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9531840" y="2470672"/>
            <a:ext cx="1590358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After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1971" y="2470672"/>
            <a:ext cx="1590358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Before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939571" y="2963115"/>
            <a:ext cx="3340243" cy="6884745"/>
          </a:xfrm>
          <a:custGeom>
            <a:avLst/>
            <a:gdLst/>
            <a:ahLst/>
            <a:cxnLst/>
            <a:rect r="r" b="b" t="t" l="l"/>
            <a:pathLst>
              <a:path h="6884745" w="3340243">
                <a:moveTo>
                  <a:pt x="0" y="0"/>
                </a:moveTo>
                <a:lnTo>
                  <a:pt x="3340243" y="0"/>
                </a:lnTo>
                <a:lnTo>
                  <a:pt x="3340243" y="6884745"/>
                </a:lnTo>
                <a:lnTo>
                  <a:pt x="0" y="68847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279814" y="2963115"/>
            <a:ext cx="3387732" cy="6884745"/>
          </a:xfrm>
          <a:custGeom>
            <a:avLst/>
            <a:gdLst/>
            <a:ahLst/>
            <a:cxnLst/>
            <a:rect r="r" b="b" t="t" l="l"/>
            <a:pathLst>
              <a:path h="6884745" w="3387732">
                <a:moveTo>
                  <a:pt x="0" y="0"/>
                </a:moveTo>
                <a:lnTo>
                  <a:pt x="3387732" y="0"/>
                </a:lnTo>
                <a:lnTo>
                  <a:pt x="3387732" y="6884745"/>
                </a:lnTo>
                <a:lnTo>
                  <a:pt x="0" y="6884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531840" y="2990737"/>
            <a:ext cx="3398789" cy="6858488"/>
          </a:xfrm>
          <a:custGeom>
            <a:avLst/>
            <a:gdLst/>
            <a:ahLst/>
            <a:cxnLst/>
            <a:rect r="r" b="b" t="t" l="l"/>
            <a:pathLst>
              <a:path h="6858488" w="3398789">
                <a:moveTo>
                  <a:pt x="0" y="0"/>
                </a:moveTo>
                <a:lnTo>
                  <a:pt x="3398789" y="0"/>
                </a:lnTo>
                <a:lnTo>
                  <a:pt x="3398789" y="6858488"/>
                </a:lnTo>
                <a:lnTo>
                  <a:pt x="0" y="68584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930629" y="3001376"/>
            <a:ext cx="3417800" cy="6847849"/>
          </a:xfrm>
          <a:custGeom>
            <a:avLst/>
            <a:gdLst/>
            <a:ahLst/>
            <a:cxnLst/>
            <a:rect r="r" b="b" t="t" l="l"/>
            <a:pathLst>
              <a:path h="6847849" w="3417800">
                <a:moveTo>
                  <a:pt x="0" y="0"/>
                </a:moveTo>
                <a:lnTo>
                  <a:pt x="3417800" y="0"/>
                </a:lnTo>
                <a:lnTo>
                  <a:pt x="3417800" y="6847849"/>
                </a:lnTo>
                <a:lnTo>
                  <a:pt x="0" y="68478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4632" y="1523119"/>
            <a:ext cx="15184538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Design Changes: My Dice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Initial Prototype Changes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531840" y="2470672"/>
            <a:ext cx="1590358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After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091971" y="2470672"/>
            <a:ext cx="1590358" cy="52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Before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3758593" y="3601290"/>
            <a:ext cx="10770813" cy="4920638"/>
            <a:chOff x="0" y="0"/>
            <a:chExt cx="14361084" cy="6560850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0"/>
              <a:ext cx="14361084" cy="6560850"/>
              <a:chOff x="0" y="0"/>
              <a:chExt cx="1959062" cy="894996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959062" cy="894996"/>
              </a:xfrm>
              <a:custGeom>
                <a:avLst/>
                <a:gdLst/>
                <a:ahLst/>
                <a:cxnLst/>
                <a:rect r="r" b="b" t="t" l="l"/>
                <a:pathLst>
                  <a:path h="894996" w="1959062">
                    <a:moveTo>
                      <a:pt x="36658" y="0"/>
                    </a:moveTo>
                    <a:lnTo>
                      <a:pt x="1922404" y="0"/>
                    </a:lnTo>
                    <a:cubicBezTo>
                      <a:pt x="1932126" y="0"/>
                      <a:pt x="1941450" y="3862"/>
                      <a:pt x="1948325" y="10737"/>
                    </a:cubicBezTo>
                    <a:cubicBezTo>
                      <a:pt x="1955200" y="17612"/>
                      <a:pt x="1959062" y="26936"/>
                      <a:pt x="1959062" y="36658"/>
                    </a:cubicBezTo>
                    <a:lnTo>
                      <a:pt x="1959062" y="858338"/>
                    </a:lnTo>
                    <a:cubicBezTo>
                      <a:pt x="1959062" y="878584"/>
                      <a:pt x="1942649" y="894996"/>
                      <a:pt x="1922404" y="894996"/>
                    </a:cubicBezTo>
                    <a:lnTo>
                      <a:pt x="36658" y="894996"/>
                    </a:lnTo>
                    <a:cubicBezTo>
                      <a:pt x="26936" y="894996"/>
                      <a:pt x="17612" y="891134"/>
                      <a:pt x="10737" y="884259"/>
                    </a:cubicBezTo>
                    <a:cubicBezTo>
                      <a:pt x="3862" y="877384"/>
                      <a:pt x="0" y="868060"/>
                      <a:pt x="0" y="858338"/>
                    </a:cubicBezTo>
                    <a:lnTo>
                      <a:pt x="0" y="36658"/>
                    </a:lnTo>
                    <a:cubicBezTo>
                      <a:pt x="0" y="16412"/>
                      <a:pt x="16412" y="0"/>
                      <a:pt x="36658" y="0"/>
                    </a:cubicBezTo>
                    <a:close/>
                  </a:path>
                </a:pathLst>
              </a:custGeom>
              <a:solidFill>
                <a:srgbClr val="FFFFFE">
                  <a:alpha val="98824"/>
                </a:srgbClr>
              </a:solidFill>
              <a:ln w="9525" cap="rnd">
                <a:solidFill>
                  <a:srgbClr val="000000">
                    <a:alpha val="98824"/>
                  </a:srgbClr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76200"/>
                <a:ext cx="1959062" cy="9711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3600"/>
                  </a:lnSpc>
                </a:pPr>
              </a:p>
            </p:txBody>
          </p:sp>
        </p:grpSp>
        <p:sp>
          <p:nvSpPr>
            <p:cNvPr name="TextBox 17" id="17"/>
            <p:cNvSpPr txBox="true"/>
            <p:nvPr/>
          </p:nvSpPr>
          <p:spPr>
            <a:xfrm rot="0">
              <a:off x="2238009" y="1203592"/>
              <a:ext cx="10932163" cy="39960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40"/>
                </a:lnSpc>
              </a:pPr>
              <a:r>
                <a:rPr lang="en-US" sz="3600" spc="-89">
                  <a:solidFill>
                    <a:srgbClr val="060606"/>
                  </a:solidFill>
                  <a:latin typeface="Poppins"/>
                </a:rPr>
                <a:t>Ability to create multiple dice</a:t>
              </a:r>
            </a:p>
            <a:p>
              <a:pPr>
                <a:lnSpc>
                  <a:spcPts val="1800"/>
                </a:lnSpc>
              </a:pPr>
            </a:p>
            <a:p>
              <a:pPr>
                <a:lnSpc>
                  <a:spcPts val="5040"/>
                </a:lnSpc>
              </a:pPr>
              <a:r>
                <a:rPr lang="en-US" sz="3600" spc="-89">
                  <a:solidFill>
                    <a:srgbClr val="060606"/>
                  </a:solidFill>
                  <a:latin typeface="Poppins"/>
                </a:rPr>
                <a:t>U</a:t>
              </a:r>
              <a:r>
                <a:rPr lang="en-US" sz="3600" spc="-89">
                  <a:solidFill>
                    <a:srgbClr val="060606"/>
                  </a:solidFill>
                  <a:latin typeface="Poppins"/>
                </a:rPr>
                <a:t>ser creates dice where each side of the dice is a user-selected activity</a:t>
              </a:r>
            </a:p>
            <a:p>
              <a:pPr>
                <a:lnSpc>
                  <a:spcPts val="1800"/>
                </a:lnSpc>
              </a:pPr>
            </a:p>
            <a:p>
              <a:pPr>
                <a:lnSpc>
                  <a:spcPts val="5040"/>
                </a:lnSpc>
              </a:pPr>
              <a:r>
                <a:rPr lang="en-US" sz="3600" spc="-89">
                  <a:solidFill>
                    <a:srgbClr val="060606"/>
                  </a:solidFill>
                  <a:latin typeface="Poppins"/>
                </a:rPr>
                <a:t>Option to post to community dice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190912" y="1416470"/>
              <a:ext cx="572870" cy="572870"/>
            </a:xfrm>
            <a:custGeom>
              <a:avLst/>
              <a:gdLst/>
              <a:ahLst/>
              <a:cxnLst/>
              <a:rect r="r" b="b" t="t" l="l"/>
              <a:pathLst>
                <a:path h="572870" w="572870">
                  <a:moveTo>
                    <a:pt x="0" y="0"/>
                  </a:moveTo>
                  <a:lnTo>
                    <a:pt x="572870" y="0"/>
                  </a:lnTo>
                  <a:lnTo>
                    <a:pt x="572870" y="572871"/>
                  </a:lnTo>
                  <a:lnTo>
                    <a:pt x="0" y="572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1190912" y="2967572"/>
              <a:ext cx="572870" cy="572870"/>
            </a:xfrm>
            <a:custGeom>
              <a:avLst/>
              <a:gdLst/>
              <a:ahLst/>
              <a:cxnLst/>
              <a:rect r="r" b="b" t="t" l="l"/>
              <a:pathLst>
                <a:path h="572870" w="572870">
                  <a:moveTo>
                    <a:pt x="0" y="0"/>
                  </a:moveTo>
                  <a:lnTo>
                    <a:pt x="572870" y="0"/>
                  </a:lnTo>
                  <a:lnTo>
                    <a:pt x="572870" y="572870"/>
                  </a:lnTo>
                  <a:lnTo>
                    <a:pt x="0" y="5728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1190912" y="4518342"/>
              <a:ext cx="572870" cy="572870"/>
            </a:xfrm>
            <a:custGeom>
              <a:avLst/>
              <a:gdLst/>
              <a:ahLst/>
              <a:cxnLst/>
              <a:rect r="r" b="b" t="t" l="l"/>
              <a:pathLst>
                <a:path h="572870" w="572870">
                  <a:moveTo>
                    <a:pt x="0" y="0"/>
                  </a:moveTo>
                  <a:lnTo>
                    <a:pt x="572870" y="0"/>
                  </a:lnTo>
                  <a:lnTo>
                    <a:pt x="572870" y="572871"/>
                  </a:lnTo>
                  <a:lnTo>
                    <a:pt x="0" y="5728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650185"/>
            <a:ext cx="3373967" cy="6968776"/>
          </a:xfrm>
          <a:custGeom>
            <a:avLst/>
            <a:gdLst/>
            <a:ahLst/>
            <a:cxnLst/>
            <a:rect r="r" b="b" t="t" l="l"/>
            <a:pathLst>
              <a:path h="6968776" w="3373967">
                <a:moveTo>
                  <a:pt x="0" y="0"/>
                </a:moveTo>
                <a:lnTo>
                  <a:pt x="3373967" y="0"/>
                </a:lnTo>
                <a:lnTo>
                  <a:pt x="3373967" y="6968776"/>
                </a:lnTo>
                <a:lnTo>
                  <a:pt x="0" y="69687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65546" y="2650185"/>
            <a:ext cx="3366378" cy="6968776"/>
          </a:xfrm>
          <a:custGeom>
            <a:avLst/>
            <a:gdLst/>
            <a:ahLst/>
            <a:cxnLst/>
            <a:rect r="r" b="b" t="t" l="l"/>
            <a:pathLst>
              <a:path h="6968776" w="3366378">
                <a:moveTo>
                  <a:pt x="0" y="0"/>
                </a:moveTo>
                <a:lnTo>
                  <a:pt x="3366379" y="0"/>
                </a:lnTo>
                <a:lnTo>
                  <a:pt x="3366379" y="6968776"/>
                </a:lnTo>
                <a:lnTo>
                  <a:pt x="0" y="69687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746029" y="3690454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746029" y="6567575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9"/>
                </a:lnTo>
                <a:lnTo>
                  <a:pt x="0" y="6749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402667" y="2650185"/>
            <a:ext cx="3462879" cy="6968776"/>
          </a:xfrm>
          <a:custGeom>
            <a:avLst/>
            <a:gdLst/>
            <a:ahLst/>
            <a:cxnLst/>
            <a:rect r="r" b="b" t="t" l="l"/>
            <a:pathLst>
              <a:path h="6968776" w="3462879">
                <a:moveTo>
                  <a:pt x="0" y="0"/>
                </a:moveTo>
                <a:lnTo>
                  <a:pt x="3462879" y="0"/>
                </a:lnTo>
                <a:lnTo>
                  <a:pt x="3462879" y="6968776"/>
                </a:lnTo>
                <a:lnTo>
                  <a:pt x="0" y="69687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4632" y="1523119"/>
            <a:ext cx="15789448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Design Changes: Browse Dice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Initial Prototype Changes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778843" y="2944189"/>
            <a:ext cx="4480457" cy="20341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Ability to search for &amp; roll other users’ dice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78843" y="5483173"/>
            <a:ext cx="4480457" cy="2710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28"/>
              </a:lnSpc>
            </a:pPr>
            <a:r>
              <a:rPr lang="en-US" sz="3600" spc="-89">
                <a:solidFill>
                  <a:srgbClr val="000000"/>
                </a:solidFill>
                <a:latin typeface="Poppins"/>
              </a:rPr>
              <a:t>Can add community dice to personal suite of “My Dice”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DAF7BGPUGkk</dc:identifier>
  <dcterms:modified xsi:type="dcterms:W3CDTF">2011-08-01T06:04:30Z</dcterms:modified>
  <cp:revision>1</cp:revision>
  <dc:title>Turno Presentation 2</dc:title>
</cp:coreProperties>
</file>